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71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70F730-F7E1-411C-BF2A-F0D8B21ECDD7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FBC737A-8300-40DC-8333-C2059FCE022F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72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730-F7E1-411C-BF2A-F0D8B21ECDD7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37A-8300-40DC-8333-C2059FCE022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879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730-F7E1-411C-BF2A-F0D8B21ECDD7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37A-8300-40DC-8333-C2059FCE022F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234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730-F7E1-411C-BF2A-F0D8B21ECDD7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37A-8300-40DC-8333-C2059FCE022F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236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730-F7E1-411C-BF2A-F0D8B21ECDD7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37A-8300-40DC-8333-C2059FCE022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068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730-F7E1-411C-BF2A-F0D8B21ECDD7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37A-8300-40DC-8333-C2059FCE022F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259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730-F7E1-411C-BF2A-F0D8B21ECDD7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37A-8300-40DC-8333-C2059FCE022F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226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730-F7E1-411C-BF2A-F0D8B21ECDD7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37A-8300-40DC-8333-C2059FCE022F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948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730-F7E1-411C-BF2A-F0D8B21ECDD7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37A-8300-40DC-8333-C2059FCE022F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25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730-F7E1-411C-BF2A-F0D8B21ECDD7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37A-8300-40DC-8333-C2059FCE022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131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730-F7E1-411C-BF2A-F0D8B21ECDD7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37A-8300-40DC-8333-C2059FCE022F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05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730-F7E1-411C-BF2A-F0D8B21ECDD7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37A-8300-40DC-8333-C2059FCE022F}" type="slidenum">
              <a:rPr lang="bg-BG" smtClean="0"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6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730-F7E1-411C-BF2A-F0D8B21ECDD7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37A-8300-40DC-8333-C2059FCE022F}" type="slidenum">
              <a:rPr lang="bg-BG" smtClean="0"/>
              <a:t>‹#›</a:t>
            </a:fld>
            <a:endParaRPr lang="bg-B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31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730-F7E1-411C-BF2A-F0D8B21ECDD7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37A-8300-40DC-8333-C2059FCE022F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04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730-F7E1-411C-BF2A-F0D8B21ECDD7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37A-8300-40DC-8333-C2059FCE022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503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730-F7E1-411C-BF2A-F0D8B21ECDD7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37A-8300-40DC-8333-C2059FCE022F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57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730-F7E1-411C-BF2A-F0D8B21ECDD7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37A-8300-40DC-8333-C2059FCE022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061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70F730-F7E1-411C-BF2A-F0D8B21ECDD7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BC737A-8300-40DC-8333-C2059FCE022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169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myadovo.bg/node/91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1554480" y="0"/>
            <a:ext cx="10637519" cy="2442754"/>
          </a:xfrm>
          <a:solidFill>
            <a:schemeClr val="bg2">
              <a:lumMod val="9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bg-BG" dirty="0" smtClean="0"/>
              <a:t>     </a:t>
            </a:r>
            <a:br>
              <a:rPr lang="bg-BG" dirty="0" smtClean="0"/>
            </a:br>
            <a:r>
              <a:rPr lang="bg-BG" sz="3600" dirty="0" smtClean="0"/>
              <a:t> </a:t>
            </a:r>
            <a:r>
              <a:rPr lang="bg-BG" sz="3600" b="1" dirty="0" smtClean="0"/>
              <a:t>Стъпки за прилагане на  Общия регламент за защита на личните данни в </a:t>
            </a:r>
            <a:r>
              <a:rPr lang="bg-BG" sz="3600" b="1" dirty="0" err="1" smtClean="0"/>
              <a:t>ОбА</a:t>
            </a:r>
            <a:r>
              <a:rPr lang="bg-BG" sz="3600" b="1" dirty="0" smtClean="0"/>
              <a:t> Смядово</a:t>
            </a:r>
            <a:endParaRPr lang="bg-BG" sz="3600" b="1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4880" y="2338251"/>
            <a:ext cx="2834640" cy="393192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59874" cy="244275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360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95402" y="628226"/>
            <a:ext cx="9601196" cy="12266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g-BG" sz="3200" b="1" dirty="0" smtClean="0"/>
              <a:t>8. Права на субектите на данни</a:t>
            </a:r>
            <a:endParaRPr lang="bg-BG" sz="32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55317" y="1854925"/>
            <a:ext cx="10931437" cy="4323805"/>
          </a:xfrm>
        </p:spPr>
        <p:txBody>
          <a:bodyPr numCol="2">
            <a:noAutofit/>
          </a:bodyPr>
          <a:lstStyle/>
          <a:p>
            <a:r>
              <a:rPr lang="ru-RU" sz="2000" b="1" dirty="0" smtClean="0"/>
              <a:t>Права на </a:t>
            </a:r>
            <a:r>
              <a:rPr lang="ru-RU" sz="2000" b="1" dirty="0" err="1" smtClean="0"/>
              <a:t>субектите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според</a:t>
            </a:r>
            <a:r>
              <a:rPr lang="ru-RU" sz="2000" b="1" dirty="0" smtClean="0"/>
              <a:t> Регламента (ЕС)2016/679 в Община </a:t>
            </a:r>
            <a:r>
              <a:rPr lang="ru-RU" sz="2000" b="1" dirty="0" err="1" smtClean="0"/>
              <a:t>Смядово</a:t>
            </a:r>
            <a:endParaRPr lang="ru-RU" sz="20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/>
              <a:t>право на </a:t>
            </a:r>
            <a:r>
              <a:rPr lang="ru-RU" sz="1600" b="1" dirty="0" err="1" smtClean="0"/>
              <a:t>достъп</a:t>
            </a:r>
            <a:r>
              <a:rPr lang="ru-RU" sz="1600" b="1" dirty="0" smtClean="0"/>
              <a:t> до </a:t>
            </a:r>
            <a:r>
              <a:rPr lang="ru-RU" sz="1600" b="1" dirty="0" err="1" smtClean="0"/>
              <a:t>личните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данни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свързани</a:t>
            </a:r>
            <a:r>
              <a:rPr lang="ru-RU" sz="1600" b="1" dirty="0" smtClean="0"/>
              <a:t> с </a:t>
            </a:r>
            <a:r>
              <a:rPr lang="ru-RU" sz="1600" b="1" dirty="0" err="1" smtClean="0"/>
              <a:t>лицето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които</a:t>
            </a:r>
            <a:r>
              <a:rPr lang="ru-RU" sz="1600" b="1" dirty="0" smtClean="0"/>
              <a:t> се </a:t>
            </a:r>
            <a:r>
              <a:rPr lang="ru-RU" sz="1600" b="1" dirty="0" err="1" smtClean="0"/>
              <a:t>обработват</a:t>
            </a:r>
            <a:r>
              <a:rPr lang="ru-RU" sz="1600" b="1" dirty="0" smtClean="0"/>
              <a:t> от Община </a:t>
            </a:r>
            <a:r>
              <a:rPr lang="ru-RU" sz="1600" b="1" dirty="0" err="1" smtClean="0"/>
              <a:t>Смядово</a:t>
            </a:r>
            <a:r>
              <a:rPr lang="ru-RU" sz="1600" b="1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/>
              <a:t> право на </a:t>
            </a:r>
            <a:r>
              <a:rPr lang="ru-RU" sz="1600" b="1" dirty="0" err="1" smtClean="0"/>
              <a:t>коригиране</a:t>
            </a:r>
            <a:r>
              <a:rPr lang="ru-RU" sz="1600" b="1" dirty="0" smtClean="0"/>
              <a:t> или </a:t>
            </a:r>
            <a:r>
              <a:rPr lang="ru-RU" sz="1600" b="1" dirty="0" err="1" smtClean="0"/>
              <a:t>допълване</a:t>
            </a:r>
            <a:r>
              <a:rPr lang="ru-RU" sz="1600" b="1" dirty="0" smtClean="0"/>
              <a:t> на </a:t>
            </a:r>
            <a:r>
              <a:rPr lang="ru-RU" sz="1600" b="1" dirty="0" err="1" smtClean="0"/>
              <a:t>неточни</a:t>
            </a:r>
            <a:r>
              <a:rPr lang="ru-RU" sz="1600" b="1" dirty="0" smtClean="0"/>
              <a:t> или </a:t>
            </a:r>
            <a:r>
              <a:rPr lang="ru-RU" sz="1600" b="1" dirty="0" err="1" smtClean="0"/>
              <a:t>непълни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лични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данни</a:t>
            </a:r>
            <a:r>
              <a:rPr lang="ru-RU" sz="1600" b="1" dirty="0" smtClean="0"/>
              <a:t>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/>
              <a:t> право на </a:t>
            </a:r>
            <a:r>
              <a:rPr lang="ru-RU" sz="1600" b="1" dirty="0" err="1" smtClean="0"/>
              <a:t>изтриване</a:t>
            </a:r>
            <a:r>
              <a:rPr lang="ru-RU" sz="1600" b="1" dirty="0" smtClean="0"/>
              <a:t> („право да </a:t>
            </a:r>
            <a:r>
              <a:rPr lang="ru-RU" sz="1600" b="1" dirty="0" err="1" smtClean="0"/>
              <a:t>бъдеш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забравен</a:t>
            </a:r>
            <a:r>
              <a:rPr lang="ru-RU" sz="1600" b="1" dirty="0" smtClean="0"/>
              <a:t>“) на </a:t>
            </a:r>
            <a:r>
              <a:rPr lang="ru-RU" sz="1600" b="1" dirty="0" err="1" smtClean="0"/>
              <a:t>лични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данни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които</a:t>
            </a:r>
            <a:r>
              <a:rPr lang="ru-RU" sz="1600" b="1" dirty="0" smtClean="0"/>
              <a:t> се </a:t>
            </a:r>
            <a:r>
              <a:rPr lang="ru-RU" sz="1600" b="1" dirty="0" err="1" smtClean="0"/>
              <a:t>обработват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незаконосъобразно</a:t>
            </a:r>
            <a:r>
              <a:rPr lang="ru-RU" sz="1600" b="1" dirty="0" smtClean="0"/>
              <a:t> или с </a:t>
            </a:r>
            <a:r>
              <a:rPr lang="ru-RU" sz="1600" b="1" dirty="0" err="1" smtClean="0"/>
              <a:t>отпаднало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правно</a:t>
            </a:r>
            <a:r>
              <a:rPr lang="ru-RU" sz="1600" b="1" dirty="0" smtClean="0"/>
              <a:t> основание (</a:t>
            </a:r>
            <a:r>
              <a:rPr lang="ru-RU" sz="1600" b="1" dirty="0" err="1" smtClean="0"/>
              <a:t>изтекъл</a:t>
            </a:r>
            <a:r>
              <a:rPr lang="ru-RU" sz="1600" b="1" dirty="0" smtClean="0"/>
              <a:t> срок на </a:t>
            </a:r>
            <a:r>
              <a:rPr lang="ru-RU" sz="1600" b="1" dirty="0" err="1" smtClean="0"/>
              <a:t>съхранение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оттеглено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съгласие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изпълнена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първоначална</a:t>
            </a:r>
            <a:r>
              <a:rPr lang="ru-RU" sz="1600" b="1" dirty="0" smtClean="0"/>
              <a:t> цел, за </a:t>
            </a:r>
            <a:r>
              <a:rPr lang="ru-RU" sz="1600" b="1" dirty="0" err="1" smtClean="0"/>
              <a:t>която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са</a:t>
            </a:r>
            <a:r>
              <a:rPr lang="ru-RU" sz="1600" b="1" dirty="0" smtClean="0"/>
              <a:t> били </a:t>
            </a:r>
            <a:r>
              <a:rPr lang="ru-RU" sz="1600" b="1" dirty="0" err="1" smtClean="0"/>
              <a:t>събрани</a:t>
            </a:r>
            <a:r>
              <a:rPr lang="ru-RU" sz="1600" b="1" dirty="0" smtClean="0"/>
              <a:t> и др.);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/>
              <a:t> право на </a:t>
            </a:r>
            <a:r>
              <a:rPr lang="ru-RU" sz="1600" b="1" dirty="0" err="1" smtClean="0"/>
              <a:t>ограничаване</a:t>
            </a:r>
            <a:r>
              <a:rPr lang="ru-RU" sz="1600" b="1" dirty="0" smtClean="0"/>
              <a:t> на </a:t>
            </a:r>
            <a:r>
              <a:rPr lang="ru-RU" sz="1600" b="1" dirty="0" err="1" smtClean="0"/>
              <a:t>обработването</a:t>
            </a:r>
            <a:r>
              <a:rPr lang="ru-RU" sz="1600" b="1" dirty="0" smtClean="0"/>
              <a:t> - при наличие на </a:t>
            </a:r>
            <a:r>
              <a:rPr lang="ru-RU" sz="1600" b="1" dirty="0" err="1" smtClean="0"/>
              <a:t>правен</a:t>
            </a:r>
            <a:r>
              <a:rPr lang="ru-RU" sz="1600" b="1" dirty="0" smtClean="0"/>
              <a:t> спор между </a:t>
            </a:r>
            <a:r>
              <a:rPr lang="ru-RU" sz="1600" b="1" dirty="0" err="1" smtClean="0"/>
              <a:t>дружеството</a:t>
            </a:r>
            <a:r>
              <a:rPr lang="ru-RU" sz="1600" b="1" dirty="0" smtClean="0"/>
              <a:t>/</a:t>
            </a:r>
            <a:r>
              <a:rPr lang="ru-RU" sz="1600" b="1" dirty="0" err="1" smtClean="0"/>
              <a:t>организацията</a:t>
            </a:r>
            <a:r>
              <a:rPr lang="ru-RU" sz="1600" b="1" dirty="0" smtClean="0"/>
              <a:t> и </a:t>
            </a:r>
            <a:r>
              <a:rPr lang="ru-RU" sz="1600" b="1" dirty="0" err="1" smtClean="0"/>
              <a:t>физическото</a:t>
            </a:r>
            <a:r>
              <a:rPr lang="ru-RU" sz="1600" b="1" dirty="0" smtClean="0"/>
              <a:t> лице до </a:t>
            </a:r>
            <a:r>
              <a:rPr lang="ru-RU" sz="1600" b="1" dirty="0" err="1" smtClean="0"/>
              <a:t>неговото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решаване</a:t>
            </a:r>
            <a:r>
              <a:rPr lang="ru-RU" sz="1600" b="1" dirty="0" smtClean="0"/>
              <a:t> и/или за </a:t>
            </a:r>
            <a:r>
              <a:rPr lang="ru-RU" sz="1600" b="1" dirty="0" err="1" smtClean="0"/>
              <a:t>установяването</a:t>
            </a:r>
            <a:r>
              <a:rPr lang="ru-RU" sz="1600" b="1" dirty="0" smtClean="0"/>
              <a:t>, </a:t>
            </a:r>
            <a:endParaRPr lang="ru-RU" sz="16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err="1" smtClean="0"/>
              <a:t>упражняването</a:t>
            </a:r>
            <a:r>
              <a:rPr lang="ru-RU" sz="1600" b="1" dirty="0" smtClean="0"/>
              <a:t> </a:t>
            </a:r>
            <a:r>
              <a:rPr lang="ru-RU" sz="1600" b="1" dirty="0" smtClean="0"/>
              <a:t>или </a:t>
            </a:r>
            <a:r>
              <a:rPr lang="ru-RU" sz="1600" b="1" dirty="0" err="1" smtClean="0"/>
              <a:t>защитата</a:t>
            </a:r>
            <a:r>
              <a:rPr lang="ru-RU" sz="1600" b="1" dirty="0" smtClean="0"/>
              <a:t> на </a:t>
            </a:r>
            <a:r>
              <a:rPr lang="ru-RU" sz="1600" b="1" dirty="0" err="1" smtClean="0"/>
              <a:t>правни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претенции</a:t>
            </a:r>
            <a:r>
              <a:rPr lang="ru-RU" sz="1600" b="1" dirty="0" smtClean="0"/>
              <a:t>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/>
              <a:t>право на </a:t>
            </a:r>
            <a:r>
              <a:rPr lang="ru-RU" sz="1600" b="1" dirty="0" err="1" smtClean="0"/>
              <a:t>преносимост</a:t>
            </a:r>
            <a:r>
              <a:rPr lang="ru-RU" sz="1600" b="1" dirty="0" smtClean="0"/>
              <a:t> на </a:t>
            </a:r>
            <a:r>
              <a:rPr lang="ru-RU" sz="1600" b="1" dirty="0" err="1" smtClean="0"/>
              <a:t>данните</a:t>
            </a:r>
            <a:r>
              <a:rPr lang="ru-RU" sz="1600" b="1" dirty="0" smtClean="0"/>
              <a:t> – </a:t>
            </a:r>
            <a:r>
              <a:rPr lang="ru-RU" sz="1600" b="1" dirty="0" err="1" smtClean="0"/>
              <a:t>ако</a:t>
            </a:r>
            <a:r>
              <a:rPr lang="ru-RU" sz="1600" b="1" dirty="0" smtClean="0"/>
              <a:t> се </a:t>
            </a:r>
            <a:r>
              <a:rPr lang="ru-RU" sz="1600" b="1" dirty="0" err="1" smtClean="0"/>
              <a:t>обработват</a:t>
            </a:r>
            <a:r>
              <a:rPr lang="ru-RU" sz="1600" b="1" dirty="0" smtClean="0"/>
              <a:t> по </a:t>
            </a:r>
            <a:r>
              <a:rPr lang="ru-RU" sz="1600" b="1" dirty="0" err="1" smtClean="0"/>
              <a:t>автоматизиран</a:t>
            </a:r>
            <a:r>
              <a:rPr lang="ru-RU" sz="1600" b="1" dirty="0" smtClean="0"/>
              <a:t> начин на основание </a:t>
            </a:r>
            <a:r>
              <a:rPr lang="ru-RU" sz="1600" b="1" dirty="0" err="1" smtClean="0"/>
              <a:t>съгласие</a:t>
            </a:r>
            <a:r>
              <a:rPr lang="ru-RU" sz="1600" b="1" dirty="0" smtClean="0"/>
              <a:t> или договор. За </a:t>
            </a:r>
            <a:r>
              <a:rPr lang="ru-RU" sz="1600" b="1" dirty="0" err="1" smtClean="0"/>
              <a:t>целта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данните</a:t>
            </a:r>
            <a:r>
              <a:rPr lang="ru-RU" sz="1600" b="1" dirty="0" smtClean="0"/>
              <a:t> се </a:t>
            </a:r>
            <a:r>
              <a:rPr lang="ru-RU" sz="1600" b="1" dirty="0" err="1" smtClean="0"/>
              <a:t>предават</a:t>
            </a:r>
            <a:r>
              <a:rPr lang="ru-RU" sz="1600" b="1" dirty="0" smtClean="0"/>
              <a:t> в </a:t>
            </a:r>
            <a:r>
              <a:rPr lang="ru-RU" sz="1600" b="1" dirty="0" err="1" smtClean="0"/>
              <a:t>структуриран</a:t>
            </a:r>
            <a:r>
              <a:rPr lang="ru-RU" sz="1600" b="1" dirty="0" smtClean="0"/>
              <a:t>, широко </a:t>
            </a:r>
            <a:r>
              <a:rPr lang="ru-RU" sz="1600" b="1" dirty="0" err="1" smtClean="0"/>
              <a:t>използван</a:t>
            </a:r>
            <a:r>
              <a:rPr lang="ru-RU" sz="1600" b="1" dirty="0" smtClean="0"/>
              <a:t> и пригоден за </a:t>
            </a:r>
            <a:r>
              <a:rPr lang="ru-RU" sz="1600" b="1" dirty="0" err="1" smtClean="0"/>
              <a:t>машинно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четене</a:t>
            </a:r>
            <a:r>
              <a:rPr lang="ru-RU" sz="1600" b="1" dirty="0" smtClean="0"/>
              <a:t> формат.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/>
              <a:t>право на </a:t>
            </a:r>
            <a:r>
              <a:rPr lang="ru-RU" sz="1600" b="1" dirty="0" err="1" smtClean="0"/>
              <a:t>възражение</a:t>
            </a:r>
            <a:r>
              <a:rPr lang="ru-RU" sz="1600" b="1" dirty="0" smtClean="0"/>
              <a:t> - по всяко </a:t>
            </a:r>
            <a:r>
              <a:rPr lang="ru-RU" sz="1600" b="1" dirty="0" err="1" smtClean="0"/>
              <a:t>време</a:t>
            </a:r>
            <a:r>
              <a:rPr lang="ru-RU" sz="1600" b="1" dirty="0" smtClean="0"/>
              <a:t> и на основания, </a:t>
            </a:r>
            <a:r>
              <a:rPr lang="ru-RU" sz="1600" b="1" dirty="0" err="1" smtClean="0"/>
              <a:t>свързани</a:t>
            </a:r>
            <a:r>
              <a:rPr lang="ru-RU" sz="1600" b="1" dirty="0" smtClean="0"/>
              <a:t> с </a:t>
            </a:r>
            <a:r>
              <a:rPr lang="ru-RU" sz="1600" b="1" dirty="0" err="1" smtClean="0"/>
              <a:t>конкретната</a:t>
            </a:r>
            <a:r>
              <a:rPr lang="ru-RU" sz="1600" b="1" dirty="0" smtClean="0"/>
              <a:t> ситуация на </a:t>
            </a:r>
            <a:r>
              <a:rPr lang="ru-RU" sz="1600" b="1" dirty="0" err="1" smtClean="0"/>
              <a:t>лицето</a:t>
            </a:r>
            <a:r>
              <a:rPr lang="ru-RU" sz="1600" b="1" dirty="0" smtClean="0"/>
              <a:t>, при условие, че не </a:t>
            </a:r>
            <a:r>
              <a:rPr lang="ru-RU" sz="1600" b="1" dirty="0" err="1" smtClean="0"/>
              <a:t>съществуват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убедителни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законови</a:t>
            </a:r>
            <a:r>
              <a:rPr lang="ru-RU" sz="1600" b="1" dirty="0" smtClean="0"/>
              <a:t> основания за </a:t>
            </a:r>
            <a:r>
              <a:rPr lang="ru-RU" sz="1600" b="1" dirty="0" err="1" smtClean="0"/>
              <a:t>обработването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които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имат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предимство</a:t>
            </a:r>
            <a:r>
              <a:rPr lang="ru-RU" sz="1600" b="1" dirty="0" smtClean="0"/>
              <a:t> пред </a:t>
            </a:r>
            <a:r>
              <a:rPr lang="ru-RU" sz="1600" b="1" dirty="0" err="1" smtClean="0"/>
              <a:t>интересите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правата</a:t>
            </a:r>
            <a:r>
              <a:rPr lang="ru-RU" sz="1600" b="1" dirty="0" smtClean="0"/>
              <a:t> и </a:t>
            </a:r>
            <a:r>
              <a:rPr lang="ru-RU" sz="1600" b="1" dirty="0" err="1" smtClean="0"/>
              <a:t>свободите</a:t>
            </a:r>
            <a:r>
              <a:rPr lang="ru-RU" sz="1600" b="1" dirty="0" smtClean="0"/>
              <a:t> на </a:t>
            </a:r>
            <a:r>
              <a:rPr lang="ru-RU" sz="1600" b="1" dirty="0" err="1" smtClean="0"/>
              <a:t>субекта</a:t>
            </a:r>
            <a:r>
              <a:rPr lang="ru-RU" sz="1600" b="1" dirty="0" smtClean="0"/>
              <a:t> на </a:t>
            </a:r>
            <a:r>
              <a:rPr lang="ru-RU" sz="1600" b="1" dirty="0" err="1" smtClean="0"/>
              <a:t>данни</a:t>
            </a:r>
            <a:r>
              <a:rPr lang="ru-RU" sz="1600" b="1" dirty="0" smtClean="0"/>
              <a:t>, или </a:t>
            </a:r>
            <a:r>
              <a:rPr lang="ru-RU" sz="1600" b="1" dirty="0" err="1" smtClean="0"/>
              <a:t>съдебен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процес</a:t>
            </a:r>
            <a:r>
              <a:rPr lang="ru-RU" sz="1600" b="1" dirty="0"/>
              <a:t>.</a:t>
            </a:r>
          </a:p>
          <a:p>
            <a:r>
              <a:rPr lang="ru-RU" sz="1800" b="1" dirty="0" err="1" smtClean="0"/>
              <a:t>Прилагане</a:t>
            </a:r>
            <a:r>
              <a:rPr lang="ru-RU" sz="1800" b="1" dirty="0" smtClean="0"/>
              <a:t> на </a:t>
            </a:r>
            <a:r>
              <a:rPr lang="ru-RU" sz="1800" b="1" dirty="0" err="1" smtClean="0"/>
              <a:t>вътрешни</a:t>
            </a:r>
            <a:r>
              <a:rPr lang="ru-RU" sz="1800" b="1" dirty="0" smtClean="0"/>
              <a:t> правила за </a:t>
            </a:r>
            <a:r>
              <a:rPr lang="ru-RU" sz="1800" b="1" dirty="0" err="1" smtClean="0"/>
              <a:t>приемане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разглеждане</a:t>
            </a:r>
            <a:r>
              <a:rPr lang="ru-RU" sz="1800" b="1" dirty="0" smtClean="0"/>
              <a:t> и </a:t>
            </a:r>
            <a:r>
              <a:rPr lang="ru-RU" sz="1800" b="1" dirty="0" err="1" smtClean="0"/>
              <a:t>отговаряне</a:t>
            </a:r>
            <a:r>
              <a:rPr lang="ru-RU" sz="1800" b="1" dirty="0" smtClean="0"/>
              <a:t>  в </a:t>
            </a:r>
            <a:r>
              <a:rPr lang="ru-RU" sz="1800" b="1" dirty="0" err="1" smtClean="0"/>
              <a:t>едномесечен</a:t>
            </a:r>
            <a:r>
              <a:rPr lang="ru-RU" sz="1800" b="1" dirty="0" smtClean="0"/>
              <a:t> срок на </a:t>
            </a:r>
            <a:r>
              <a:rPr lang="ru-RU" sz="1800" b="1" dirty="0" err="1" smtClean="0"/>
              <a:t>исканията</a:t>
            </a:r>
            <a:r>
              <a:rPr lang="ru-RU" sz="1800" b="1" dirty="0" smtClean="0"/>
              <a:t> от ФЛ в Община </a:t>
            </a:r>
            <a:r>
              <a:rPr lang="ru-RU" sz="1800" b="1" dirty="0" err="1" smtClean="0"/>
              <a:t>Смядово</a:t>
            </a:r>
            <a:endParaRPr lang="ru-RU" sz="1800" b="1" dirty="0" smtClean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17" y="628225"/>
            <a:ext cx="1199609" cy="1318141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846" y="628224"/>
            <a:ext cx="1227909" cy="122670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82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50423" y="628225"/>
            <a:ext cx="8856618" cy="12658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g-BG" sz="3200" b="1" dirty="0" smtClean="0"/>
              <a:t>9. Уведомяване при нарушение на сигурността на данните</a:t>
            </a:r>
            <a:endParaRPr lang="bg-BG" sz="32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55317" y="2390503"/>
            <a:ext cx="10931438" cy="3879667"/>
          </a:xfrm>
        </p:spPr>
        <p:txBody>
          <a:bodyPr/>
          <a:lstStyle/>
          <a:p>
            <a:r>
              <a:rPr lang="bg-BG" b="1" dirty="0" smtClean="0"/>
              <a:t>Прилагане на процедура по уведомяване за нарушение на сигурността на личните данни в Община Смядово</a:t>
            </a:r>
          </a:p>
          <a:p>
            <a:r>
              <a:rPr lang="bg-BG" b="1" dirty="0" smtClean="0"/>
              <a:t>Определяне на служител за реакция при нарушение на сигурността на личните данни (</a:t>
            </a:r>
            <a:r>
              <a:rPr lang="bg-BG" b="1" dirty="0" smtClean="0"/>
              <a:t>Длъжностно лице по защита на личните данни), </a:t>
            </a:r>
            <a:r>
              <a:rPr lang="bg-BG" b="1" dirty="0" smtClean="0"/>
              <a:t>инструктиране на служителите в Община Смядово</a:t>
            </a:r>
          </a:p>
          <a:p>
            <a:r>
              <a:rPr lang="bg-BG" b="1" dirty="0" smtClean="0"/>
              <a:t>Създаване на организация за своевременно уведомяване на </a:t>
            </a:r>
            <a:r>
              <a:rPr lang="bg-BG" b="1" dirty="0" smtClean="0"/>
              <a:t>Комисията за защита на личните данни (КЗЛД) </a:t>
            </a:r>
            <a:r>
              <a:rPr lang="bg-BG" b="1" dirty="0" smtClean="0"/>
              <a:t>до 72 часа от узнаването за нарушението в Община Смядово</a:t>
            </a:r>
            <a:endParaRPr lang="bg-BG" b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17" y="628225"/>
            <a:ext cx="1199609" cy="1435706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223" y="628224"/>
            <a:ext cx="1149532" cy="126588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393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95402" y="628225"/>
            <a:ext cx="9601196" cy="155327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g-BG" sz="3200" b="1" dirty="0" smtClean="0"/>
              <a:t>10. Документиране и отчетност</a:t>
            </a:r>
            <a:endParaRPr lang="bg-BG" sz="32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55317" y="2429691"/>
            <a:ext cx="10931438" cy="3801292"/>
          </a:xfrm>
        </p:spPr>
        <p:txBody>
          <a:bodyPr>
            <a:normAutofit lnSpcReduction="10000"/>
          </a:bodyPr>
          <a:lstStyle/>
          <a:p>
            <a:r>
              <a:rPr lang="bg-BG" b="1" dirty="0" smtClean="0"/>
              <a:t>Създаване и актуализиране на регистрите на дейности по обработване на  лични данни в Община Смядово</a:t>
            </a:r>
          </a:p>
          <a:p>
            <a:r>
              <a:rPr lang="bg-BG" b="1" dirty="0" smtClean="0"/>
              <a:t>Създаване и прилагане на Инструкция /правила /процедури/ политики за защита на личните данни в Община Смядово</a:t>
            </a:r>
          </a:p>
          <a:p>
            <a:r>
              <a:rPr lang="bg-BG" b="1" dirty="0" smtClean="0"/>
              <a:t>Преглеждане и актуализиране на договорености с обработващите лични данни с цел включване на реквизити съгласно чл.28 от Регламента в Община Смядово</a:t>
            </a:r>
          </a:p>
          <a:p>
            <a:r>
              <a:rPr lang="bg-BG" b="1" dirty="0" smtClean="0"/>
              <a:t>Преглеждане и актуализиране на декларации, инструкции, правила, процедури, политики в Община Смядово</a:t>
            </a:r>
            <a:endParaRPr lang="bg-BG" b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17" y="628225"/>
            <a:ext cx="1199609" cy="15532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526" y="628225"/>
            <a:ext cx="1502230" cy="155327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60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600892" y="836022"/>
            <a:ext cx="10998925" cy="5403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Община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Смядово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ЕИК  000 931 657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600" b="1" kern="50" dirty="0">
                <a:ea typeface="SimSun" panose="02010600030101010101" pitchFamily="2" charset="-122"/>
                <a:cs typeface="Times New Roman" panose="02020603050405020304" pitchFamily="18" charset="0"/>
              </a:rPr>
              <a:t>като публичен административен орган</a:t>
            </a:r>
            <a:r>
              <a:rPr lang="bg-BG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административен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g-BG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гр. Смядово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пл. „Княз Борис І” №2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g-BG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като администратор на лични данни,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съгласно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чл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. 3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Закона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защита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личните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kern="50" dirty="0">
                <a:ea typeface="SimSun" panose="02010600030101010101" pitchFamily="2" charset="-122"/>
                <a:cs typeface="Times New Roman" panose="02020603050405020304" pitchFamily="18" charset="0"/>
              </a:rPr>
              <a:t> е </a:t>
            </a:r>
            <a:r>
              <a:rPr lang="bg-BG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вписана  в „Регистъра на администраторите на лични данни и на водените от тях регистри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администратор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лични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g-BG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с идентификационен   № 0051270. </a:t>
            </a:r>
            <a:endParaRPr lang="bg-BG" sz="1600" b="1" kern="50" dirty="0"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Община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Смядово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обработва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законно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събрани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лични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необходими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конкретни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точно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законни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Личните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Община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Смядово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събира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обработва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следва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точни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необходимост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актуализират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Личните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заличават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коригират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установи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неточни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несъответстващи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целите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обработват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600" b="1" kern="50" dirty="0"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Община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Смядово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поддържа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личните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формата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позволяват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идентифициране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самоличността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физическите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по-дълъг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необходимия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целите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личните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обработват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600" b="1" kern="50" dirty="0"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600"/>
              </a:spcAft>
            </a:pPr>
            <a:r>
              <a:rPr lang="bg-BG" sz="1600" kern="50" dirty="0"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bg-BG" sz="1600" kern="50" dirty="0">
              <a:ea typeface="SimSun" panose="02010600030101010101" pitchFamily="2" charset="-122"/>
              <a:cs typeface="Mangal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bg-BG" sz="1600" b="1" kern="50" dirty="0">
                <a:ea typeface="SimSun" panose="02010600030101010101" pitchFamily="2" charset="-122"/>
                <a:cs typeface="Times New Roman" panose="02020603050405020304" pitchFamily="18" charset="0"/>
              </a:rPr>
              <a:t>Данни за контакт с</a:t>
            </a:r>
            <a:r>
              <a:rPr lang="bg-BG" sz="1600" kern="5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bg-BG" sz="1600" kern="50" dirty="0">
                <a:solidFill>
                  <a:srgbClr val="A6A6A6"/>
                </a:solidFill>
                <a:ea typeface="SimSun" panose="02010600030101010101" pitchFamily="2" charset="-122"/>
                <a:cs typeface="Mangal"/>
              </a:rPr>
              <a:t>ОБЩИНА СМЯДОВО</a:t>
            </a:r>
            <a:r>
              <a:rPr lang="bg-BG" sz="1600" kern="50" dirty="0"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bg-BG" sz="1600" kern="50" dirty="0"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600"/>
              </a:spcAft>
            </a:pPr>
            <a:r>
              <a:rPr lang="bg-BG" sz="1600" b="1" kern="50" dirty="0">
                <a:ea typeface="SimSun" panose="02010600030101010101" pitchFamily="2" charset="-122"/>
                <a:cs typeface="Times New Roman" panose="02020603050405020304" pitchFamily="18" charset="0"/>
              </a:rPr>
              <a:t>Местоположение:</a:t>
            </a:r>
            <a:endParaRPr lang="bg-BG" sz="1600" kern="50" dirty="0"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600"/>
              </a:spcAft>
            </a:pPr>
            <a:r>
              <a:rPr lang="bg-BG" sz="1600" kern="50" dirty="0">
                <a:ea typeface="SimSun" panose="02010600030101010101" pitchFamily="2" charset="-122"/>
                <a:cs typeface="Times New Roman" panose="02020603050405020304" pitchFamily="18" charset="0"/>
              </a:rPr>
              <a:t>Държава: РЕПУБЛИКА БЪЛГАРИЯ</a:t>
            </a:r>
            <a:endParaRPr lang="bg-BG" sz="1600" kern="50" dirty="0"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600"/>
              </a:spcAft>
            </a:pPr>
            <a:r>
              <a:rPr lang="bg-BG" sz="1600" kern="50" dirty="0">
                <a:ea typeface="SimSun" panose="02010600030101010101" pitchFamily="2" charset="-122"/>
                <a:cs typeface="Times New Roman" panose="02020603050405020304" pitchFamily="18" charset="0"/>
              </a:rPr>
              <a:t>Адрес: гр. Смядово, </a:t>
            </a:r>
            <a:r>
              <a:rPr lang="bg-BG" sz="1600" kern="50" dirty="0" err="1">
                <a:ea typeface="SimSun" panose="02010600030101010101" pitchFamily="2" charset="-122"/>
                <a:cs typeface="Times New Roman" panose="02020603050405020304" pitchFamily="18" charset="0"/>
              </a:rPr>
              <a:t>пл</a:t>
            </a:r>
            <a:r>
              <a:rPr lang="bg-BG" sz="1600" kern="50" dirty="0">
                <a:ea typeface="SimSun" panose="02010600030101010101" pitchFamily="2" charset="-122"/>
                <a:cs typeface="Times New Roman" panose="02020603050405020304" pitchFamily="18" charset="0"/>
              </a:rPr>
              <a:t>.“Княз Борис І“№2</a:t>
            </a:r>
            <a:endParaRPr lang="bg-BG" sz="1600" kern="50" dirty="0"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600"/>
              </a:spcAft>
            </a:pPr>
            <a:r>
              <a:rPr lang="bg-BG" sz="1600" b="1" kern="50" dirty="0">
                <a:ea typeface="SimSun" panose="02010600030101010101" pitchFamily="2" charset="-122"/>
                <a:cs typeface="Times New Roman" panose="02020603050405020304" pitchFamily="18" charset="0"/>
              </a:rPr>
              <a:t>Телефон:</a:t>
            </a:r>
            <a:r>
              <a:rPr lang="bg-BG" sz="1600" kern="50" dirty="0">
                <a:ea typeface="SimSun" panose="02010600030101010101" pitchFamily="2" charset="-122"/>
                <a:cs typeface="Times New Roman" panose="02020603050405020304" pitchFamily="18" charset="0"/>
              </a:rPr>
              <a:t> 05351/2033</a:t>
            </a:r>
            <a:endParaRPr lang="bg-BG" sz="1600" kern="50" dirty="0"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600"/>
              </a:spcAft>
            </a:pPr>
            <a:r>
              <a:rPr lang="bg-BG" sz="1600" b="1" kern="50" dirty="0">
                <a:ea typeface="SimSun" panose="02010600030101010101" pitchFamily="2" charset="-122"/>
                <a:cs typeface="Times New Roman" panose="02020603050405020304" pitchFamily="18" charset="0"/>
              </a:rPr>
              <a:t>Ел. поща: </a:t>
            </a:r>
            <a:r>
              <a:rPr lang="en-US" sz="1600" kern="50" dirty="0">
                <a:ea typeface="SimSun" panose="02010600030101010101" pitchFamily="2" charset="-122"/>
                <a:cs typeface="Times New Roman" panose="02020603050405020304" pitchFamily="18" charset="0"/>
              </a:rPr>
              <a:t>obshtina_smiadovo@abv.bg</a:t>
            </a:r>
            <a:endParaRPr lang="bg-BG" sz="1600" kern="50" dirty="0"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600"/>
              </a:spcAft>
            </a:pPr>
            <a:r>
              <a:rPr lang="bg-BG" sz="1600" b="1" kern="50" dirty="0">
                <a:ea typeface="SimSun" panose="02010600030101010101" pitchFamily="2" charset="-122"/>
                <a:cs typeface="Times New Roman" panose="02020603050405020304" pitchFamily="18" charset="0"/>
              </a:rPr>
              <a:t>Интернет страница: </a:t>
            </a:r>
            <a:r>
              <a:rPr lang="en-US" sz="1600" kern="50" dirty="0">
                <a:ea typeface="SimSun" panose="02010600030101010101" pitchFamily="2" charset="-122"/>
                <a:cs typeface="Times New Roman" panose="02020603050405020304" pitchFamily="18" charset="0"/>
              </a:rPr>
              <a:t>http://www.smyadovo.bg</a:t>
            </a:r>
            <a:r>
              <a:rPr lang="en-US" sz="1600" kern="5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endParaRPr lang="bg-BG" sz="1600" kern="50" dirty="0">
              <a:ea typeface="SimSun" panose="02010600030101010101" pitchFamily="2" charset="-122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399953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54926" y="628223"/>
            <a:ext cx="8059782" cy="173615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g-BG" sz="2800" b="1" dirty="0" smtClean="0">
                <a:latin typeface="+mn-lt"/>
              </a:rPr>
              <a:t>1. Запознаване с нормативните изисквания в областта на защитата на лични данни</a:t>
            </a:r>
            <a:endParaRPr lang="bg-BG" sz="2800" b="1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55317" y="2481943"/>
            <a:ext cx="10931438" cy="3771900"/>
          </a:xfrm>
        </p:spPr>
        <p:txBody>
          <a:bodyPr/>
          <a:lstStyle/>
          <a:p>
            <a:pPr algn="just"/>
            <a:r>
              <a:rPr lang="bg-BG" b="1" dirty="0" smtClean="0"/>
              <a:t>Привеждане на дейността на Община Смядово, в съответствие с нормативните изисквания по защита на личните данни от екип от служители (Работна група)</a:t>
            </a:r>
          </a:p>
          <a:p>
            <a:pPr algn="just"/>
            <a:r>
              <a:rPr lang="bg-BG" b="1" dirty="0" smtClean="0"/>
              <a:t>Познаване на Регламент (ЕС) 2016/679, Закон за защита на личните данни и подзаконовите актове по прилагането му, насоки и ръководства на Комисията за защита на лични данни и на Работна група по чл.29 на Работната група на Община Смядово, за да приведе дейността, според изискванията на Общия Регламент</a:t>
            </a:r>
          </a:p>
          <a:p>
            <a:endParaRPr lang="bg-BG" b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17" y="628225"/>
            <a:ext cx="1317174" cy="1736152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708" y="628223"/>
            <a:ext cx="1672047" cy="173615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8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63486" y="628224"/>
            <a:ext cx="8386354" cy="143570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g-BG" sz="2000" b="1" dirty="0" smtClean="0">
                <a:latin typeface="Arial Black" panose="020B0A04020102020204" pitchFamily="34" charset="0"/>
              </a:rPr>
              <a:t>2. </a:t>
            </a:r>
            <a:r>
              <a:rPr lang="bg-BG" sz="2200" b="1" dirty="0" smtClean="0">
                <a:latin typeface="Arial Black" panose="020B0A04020102020204" pitchFamily="34" charset="0"/>
              </a:rPr>
              <a:t>Вътрешен анализ на дейностите по обработване в </a:t>
            </a:r>
            <a:r>
              <a:rPr lang="bg-BG" sz="2200" b="1" dirty="0">
                <a:latin typeface="Arial Black" panose="020B0A04020102020204" pitchFamily="34" charset="0"/>
              </a:rPr>
              <a:t>О</a:t>
            </a:r>
            <a:r>
              <a:rPr lang="bg-BG" sz="2200" b="1" dirty="0" smtClean="0">
                <a:latin typeface="Arial Black" panose="020B0A04020102020204" pitchFamily="34" charset="0"/>
              </a:rPr>
              <a:t>бщина Смядово</a:t>
            </a:r>
            <a:endParaRPr lang="bg-BG" sz="2200" b="1" dirty="0">
              <a:latin typeface="Arial Black" panose="020B0A040201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55317" y="2063931"/>
            <a:ext cx="10931438" cy="3749041"/>
          </a:xfrm>
        </p:spPr>
        <p:txBody>
          <a:bodyPr>
            <a:noAutofit/>
          </a:bodyPr>
          <a:lstStyle/>
          <a:p>
            <a:r>
              <a:rPr lang="bg-BG" b="1" dirty="0" smtClean="0"/>
              <a:t>Какви категории лични данни и на какви категории физически лица обработва Община Смядово</a:t>
            </a:r>
            <a:r>
              <a:rPr lang="bg-BG" dirty="0"/>
              <a:t>;</a:t>
            </a:r>
            <a:endParaRPr lang="bg-BG" dirty="0" smtClean="0"/>
          </a:p>
          <a:p>
            <a:r>
              <a:rPr lang="bg-BG" b="1" dirty="0" smtClean="0"/>
              <a:t>За какви конкретни цели се събират, съхраняват и обработват личните данни;</a:t>
            </a:r>
          </a:p>
          <a:p>
            <a:r>
              <a:rPr lang="bg-BG" b="1" dirty="0" smtClean="0"/>
              <a:t>На кого се предоставят или разкриват лични данни извън Община Смядово</a:t>
            </a:r>
            <a:r>
              <a:rPr lang="bg-BG" dirty="0"/>
              <a:t>;</a:t>
            </a:r>
            <a:endParaRPr lang="bg-BG" dirty="0" smtClean="0"/>
          </a:p>
          <a:p>
            <a:r>
              <a:rPr lang="bg-BG" b="1" dirty="0" smtClean="0"/>
              <a:t>Колко време се съхраняват личните данни в Община Смядово и по какъв начин е определен срока;</a:t>
            </a:r>
          </a:p>
          <a:p>
            <a:r>
              <a:rPr lang="bg-BG" b="1" dirty="0" smtClean="0"/>
              <a:t>Какви мерки за сигурност се прилагат в Община Смядово за защита на данните;</a:t>
            </a:r>
          </a:p>
          <a:p>
            <a:pPr>
              <a:buFont typeface="Wingdings" panose="05000000000000000000" pitchFamily="2" charset="2"/>
              <a:buChar char="q"/>
            </a:pPr>
            <a:endParaRPr lang="bg-BG" sz="1800" b="1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17" y="628225"/>
            <a:ext cx="1199609" cy="1553272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840" y="628224"/>
            <a:ext cx="1436915" cy="143570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96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50424" y="628224"/>
            <a:ext cx="8673736" cy="159246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g-BG" sz="3200" b="1" dirty="0" smtClean="0"/>
              <a:t>3. Кои са задължени да определят Длъжностно лице по защита на данните са</a:t>
            </a:r>
            <a:endParaRPr lang="bg-BG" sz="32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55317" y="2416629"/>
            <a:ext cx="10931438" cy="3820886"/>
          </a:xfrm>
        </p:spPr>
        <p:txBody>
          <a:bodyPr/>
          <a:lstStyle/>
          <a:p>
            <a:r>
              <a:rPr lang="bg-BG" b="1" dirty="0" smtClean="0"/>
              <a:t>Публичен орган или орган на местно самоуправление;</a:t>
            </a:r>
          </a:p>
          <a:p>
            <a:r>
              <a:rPr lang="bg-BG" b="1" dirty="0" smtClean="0"/>
              <a:t>Администратори, които извършват системно и мащабно наблюдение на субектите на данни;</a:t>
            </a:r>
          </a:p>
          <a:p>
            <a:r>
              <a:rPr lang="bg-BG" b="1" dirty="0" smtClean="0"/>
              <a:t>Администратори, извършващи обработване на специални лични данни;</a:t>
            </a:r>
          </a:p>
          <a:p>
            <a:r>
              <a:rPr lang="bg-BG" b="1" dirty="0" smtClean="0"/>
              <a:t>И в други случаи предвидени в закон.</a:t>
            </a:r>
            <a:endParaRPr lang="bg-BG" b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17" y="628225"/>
            <a:ext cx="1199609" cy="1592461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840" y="628224"/>
            <a:ext cx="1436915" cy="159246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98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10790" y="628224"/>
            <a:ext cx="9089256" cy="144876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g-BG" sz="3200" b="1" dirty="0" smtClean="0"/>
              <a:t>4. Управление на риска по отношение на защитата на лични данни</a:t>
            </a:r>
            <a:endParaRPr lang="bg-BG" sz="32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55317" y="2351314"/>
            <a:ext cx="10931438" cy="3951515"/>
          </a:xfrm>
        </p:spPr>
        <p:txBody>
          <a:bodyPr>
            <a:normAutofit fontScale="92500" lnSpcReduction="10000"/>
          </a:bodyPr>
          <a:lstStyle/>
          <a:p>
            <a:r>
              <a:rPr lang="bg-BG" b="1" dirty="0" smtClean="0"/>
              <a:t>Извършване на оценка на риска в Община Смядово;</a:t>
            </a:r>
          </a:p>
          <a:p>
            <a:r>
              <a:rPr lang="bg-BG" b="1" dirty="0" smtClean="0"/>
              <a:t>Извършване на оценка на въздействието върху защитата на лични данни при наличие на висок риск в Община Смядово;</a:t>
            </a:r>
          </a:p>
          <a:p>
            <a:r>
              <a:rPr lang="bg-BG" b="1" dirty="0" smtClean="0"/>
              <a:t>Задължителна консултация с КЗЛД, ако оценката на въздействие покаже, че ще породи висок риск, ако не се предприемат ефективни мерки за ограничаването му;</a:t>
            </a:r>
          </a:p>
          <a:p>
            <a:r>
              <a:rPr lang="bg-BG" b="1" dirty="0" smtClean="0"/>
              <a:t>Избиране на подходящи технически и организационни мерки, за да гарантира и докаже Община Смядово, че спазва Общия регламент;</a:t>
            </a:r>
            <a:endParaRPr lang="bg-BG" b="1" dirty="0"/>
          </a:p>
          <a:p>
            <a:r>
              <a:rPr lang="bg-BG" b="1" dirty="0" smtClean="0"/>
              <a:t>Предприемане на мерки за защита на личните данни на етап проектирането и по подразбиране в Община Смядово.</a:t>
            </a:r>
            <a:endParaRPr lang="bg-BG" b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17" y="628225"/>
            <a:ext cx="1199609" cy="1448769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154" y="628224"/>
            <a:ext cx="1371601" cy="144876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001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95402" y="757646"/>
            <a:ext cx="9601196" cy="9701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g-BG" sz="3600" b="1" dirty="0" smtClean="0"/>
              <a:t>5. Въвеждане на определени технически и организационни мерки</a:t>
            </a:r>
            <a:endParaRPr lang="bg-BG" sz="36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55317" y="2403565"/>
            <a:ext cx="10931438" cy="3853543"/>
          </a:xfrm>
        </p:spPr>
        <p:txBody>
          <a:bodyPr/>
          <a:lstStyle/>
          <a:p>
            <a:r>
              <a:rPr lang="bg-BG" b="1" dirty="0" smtClean="0"/>
              <a:t>Определяне на екип от служители </a:t>
            </a:r>
            <a:r>
              <a:rPr lang="bg-BG" b="1" dirty="0"/>
              <a:t>в</a:t>
            </a:r>
            <a:r>
              <a:rPr lang="bg-BG" b="1" dirty="0" smtClean="0"/>
              <a:t> Община Смядово (Работна група);</a:t>
            </a:r>
          </a:p>
          <a:p>
            <a:r>
              <a:rPr lang="bg-BG" b="1" dirty="0" smtClean="0"/>
              <a:t>Определяне на срокове и етапи за изпълнение в Община Смядово на  техническите и организационни мерки;</a:t>
            </a:r>
          </a:p>
          <a:p>
            <a:r>
              <a:rPr lang="bg-BG" b="1" dirty="0" smtClean="0"/>
              <a:t>Осигуряване на финансови, технически и човешки ресурси на Работната група </a:t>
            </a:r>
            <a:r>
              <a:rPr lang="bg-BG" b="1" dirty="0" smtClean="0"/>
              <a:t>на </a:t>
            </a:r>
            <a:r>
              <a:rPr lang="bg-BG" b="1" dirty="0" smtClean="0"/>
              <a:t>Община Смядово, за внедряване и привеждане на процесите по събиране, обработване, съхранение и предоставяне, според изискванията на Общия регламент.</a:t>
            </a:r>
            <a:endParaRPr lang="bg-BG" b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17" y="628225"/>
            <a:ext cx="1199609" cy="1527146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091" y="628225"/>
            <a:ext cx="1384664" cy="152714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590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63486" y="628225"/>
            <a:ext cx="8615729" cy="142264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g-BG" sz="2800" b="1" dirty="0" smtClean="0"/>
              <a:t>6. Преглед на правните основания за обработване на лични данни и въз основа на съгласие в Община Смядово</a:t>
            </a:r>
            <a:endParaRPr lang="bg-BG" sz="28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6186" y="2364377"/>
            <a:ext cx="11201400" cy="4085410"/>
          </a:xfrm>
        </p:spPr>
        <p:txBody>
          <a:bodyPr>
            <a:normAutofit/>
          </a:bodyPr>
          <a:lstStyle/>
          <a:p>
            <a:r>
              <a:rPr lang="bg-BG" sz="2000" b="1" dirty="0" smtClean="0"/>
              <a:t>Преглед на използваните правни основания в Община Смядово</a:t>
            </a:r>
          </a:p>
          <a:p>
            <a:r>
              <a:rPr lang="ru-RU" sz="2000" b="1" dirty="0" err="1" smtClean="0"/>
              <a:t>Преценка</a:t>
            </a:r>
            <a:r>
              <a:rPr lang="ru-RU" sz="2000" b="1" dirty="0" smtClean="0"/>
              <a:t> дали е </a:t>
            </a:r>
            <a:r>
              <a:rPr lang="ru-RU" sz="2000" b="1" dirty="0" err="1" smtClean="0"/>
              <a:t>законосъобразно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целесъобразно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обработването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лични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данни</a:t>
            </a:r>
            <a:r>
              <a:rPr lang="ru-RU" sz="2000" b="1" dirty="0" smtClean="0"/>
              <a:t> - дали е на основание </a:t>
            </a:r>
            <a:r>
              <a:rPr lang="ru-RU" sz="2000" b="1" dirty="0" err="1" smtClean="0"/>
              <a:t>единствено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съгласието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лицето</a:t>
            </a:r>
            <a:endParaRPr lang="ru-RU" sz="2000" b="1" dirty="0" smtClean="0"/>
          </a:p>
          <a:p>
            <a:r>
              <a:rPr lang="ru-RU" sz="2000" b="1" dirty="0" err="1" smtClean="0"/>
              <a:t>Документиране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съгласието</a:t>
            </a:r>
            <a:r>
              <a:rPr lang="ru-RU" sz="2000" b="1" dirty="0" smtClean="0"/>
              <a:t> с цел </a:t>
            </a:r>
            <a:r>
              <a:rPr lang="ru-RU" sz="2000" b="1" dirty="0" err="1" smtClean="0"/>
              <a:t>доказване</a:t>
            </a:r>
            <a:r>
              <a:rPr lang="ru-RU" sz="2000" b="1" dirty="0" smtClean="0"/>
              <a:t> пред </a:t>
            </a:r>
            <a:r>
              <a:rPr lang="ru-RU" sz="2000" b="1" dirty="0" err="1" smtClean="0"/>
              <a:t>Комисията</a:t>
            </a:r>
            <a:r>
              <a:rPr lang="ru-RU" sz="2000" b="1" dirty="0" smtClean="0"/>
              <a:t> за защита на </a:t>
            </a:r>
            <a:r>
              <a:rPr lang="ru-RU" sz="2000" b="1" dirty="0" err="1" smtClean="0"/>
              <a:t>личните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данни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съда</a:t>
            </a:r>
            <a:r>
              <a:rPr lang="ru-RU" sz="2000" b="1" dirty="0" smtClean="0"/>
              <a:t> (декларации и др.)</a:t>
            </a:r>
          </a:p>
          <a:p>
            <a:r>
              <a:rPr lang="ru-RU" sz="2000" b="1" dirty="0" err="1" smtClean="0"/>
              <a:t>Осигуряване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практическа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възможност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субекта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данните</a:t>
            </a:r>
            <a:r>
              <a:rPr lang="ru-RU" sz="2000" b="1" dirty="0" smtClean="0"/>
              <a:t> да </a:t>
            </a:r>
            <a:r>
              <a:rPr lang="ru-RU" sz="2000" b="1" dirty="0" err="1" smtClean="0"/>
              <a:t>оттегли</a:t>
            </a:r>
            <a:r>
              <a:rPr lang="ru-RU" sz="2000" b="1" dirty="0" smtClean="0"/>
              <a:t> по всяко </a:t>
            </a:r>
            <a:r>
              <a:rPr lang="ru-RU" sz="2000" b="1" dirty="0" err="1" smtClean="0"/>
              <a:t>време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съгласието</a:t>
            </a:r>
            <a:r>
              <a:rPr lang="ru-RU" sz="2000" b="1" dirty="0" smtClean="0"/>
              <a:t> си толкова </a:t>
            </a:r>
            <a:r>
              <a:rPr lang="ru-RU" sz="2000" b="1" dirty="0" err="1" smtClean="0"/>
              <a:t>лесно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колкото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</a:t>
            </a:r>
            <a:r>
              <a:rPr lang="ru-RU" sz="2000" b="1" dirty="0" smtClean="0"/>
              <a:t> е дал</a:t>
            </a:r>
          </a:p>
          <a:p>
            <a:r>
              <a:rPr lang="ru-RU" sz="2000" b="1" dirty="0" smtClean="0"/>
              <a:t>В случай на </a:t>
            </a:r>
            <a:r>
              <a:rPr lang="ru-RU" sz="2000" b="1" dirty="0" err="1" smtClean="0"/>
              <a:t>пряко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предлагане</a:t>
            </a:r>
            <a:r>
              <a:rPr lang="ru-RU" sz="2000" b="1" dirty="0" smtClean="0"/>
              <a:t> на услуги на </a:t>
            </a:r>
            <a:r>
              <a:rPr lang="ru-RU" sz="2000" b="1" dirty="0" err="1" smtClean="0"/>
              <a:t>информационното</a:t>
            </a:r>
            <a:r>
              <a:rPr lang="ru-RU" sz="2000" b="1" dirty="0" smtClean="0"/>
              <a:t> общество на </a:t>
            </a:r>
            <a:r>
              <a:rPr lang="ru-RU" sz="2000" b="1" dirty="0" err="1" smtClean="0"/>
              <a:t>дете</a:t>
            </a:r>
            <a:r>
              <a:rPr lang="ru-RU" sz="2000" b="1" dirty="0" smtClean="0"/>
              <a:t> под </a:t>
            </a:r>
            <a:r>
              <a:rPr lang="ru-RU" sz="2000" b="1" dirty="0" smtClean="0"/>
              <a:t>14, 16, 18 </a:t>
            </a:r>
            <a:r>
              <a:rPr lang="ru-RU" sz="2000" b="1" dirty="0" err="1" smtClean="0"/>
              <a:t>години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избор</a:t>
            </a:r>
            <a:r>
              <a:rPr lang="ru-RU" sz="2000" b="1" dirty="0" smtClean="0"/>
              <a:t> на процедура и/ или технология за </a:t>
            </a:r>
            <a:r>
              <a:rPr lang="ru-RU" sz="2000" b="1" dirty="0" err="1" smtClean="0"/>
              <a:t>удостоверяване</a:t>
            </a:r>
            <a:r>
              <a:rPr lang="ru-RU" sz="2000" b="1" dirty="0" smtClean="0"/>
              <a:t>, че </a:t>
            </a:r>
            <a:r>
              <a:rPr lang="ru-RU" sz="2000" b="1" dirty="0" err="1" smtClean="0"/>
              <a:t>съгласието</a:t>
            </a:r>
            <a:r>
              <a:rPr lang="ru-RU" sz="2000" b="1" dirty="0" smtClean="0"/>
              <a:t> е дадено или разрешено от </a:t>
            </a:r>
            <a:r>
              <a:rPr lang="ru-RU" sz="2000" b="1" dirty="0" err="1" smtClean="0"/>
              <a:t>носещия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родителска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отговорност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детето</a:t>
            </a:r>
            <a:r>
              <a:rPr lang="ru-RU" sz="2000" b="1" dirty="0" smtClean="0"/>
              <a:t>.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17" y="628225"/>
            <a:ext cx="1199609" cy="1422644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0" y="628225"/>
            <a:ext cx="1345475" cy="142264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95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54925" y="628224"/>
            <a:ext cx="8543109" cy="159246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g-BG" sz="3200" b="1" dirty="0" smtClean="0"/>
              <a:t>7. Информиране на субектите на данни и прозрачност при обработването</a:t>
            </a:r>
            <a:endParaRPr lang="bg-BG" sz="32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33860" y="2390503"/>
            <a:ext cx="10952895" cy="3735977"/>
          </a:xfrm>
        </p:spPr>
        <p:txBody>
          <a:bodyPr>
            <a:normAutofit/>
          </a:bodyPr>
          <a:lstStyle/>
          <a:p>
            <a:r>
              <a:rPr lang="bg-BG" b="1" dirty="0" smtClean="0"/>
              <a:t>Предоставяне на субектите на данни  кратка, обобщена и разбираема информация – Декларация за поверителност публикувана на сайта на Община Смядово: </a:t>
            </a:r>
            <a:r>
              <a:rPr lang="en-US" b="1" dirty="0" smtClean="0">
                <a:hlinkClick r:id="rId2"/>
              </a:rPr>
              <a:t>http://www.smyadovo.bg/node/913</a:t>
            </a:r>
            <a:r>
              <a:rPr lang="en-US" b="1" dirty="0" smtClean="0"/>
              <a:t> </a:t>
            </a:r>
            <a:endParaRPr lang="bg-BG" b="1" dirty="0" smtClean="0"/>
          </a:p>
          <a:p>
            <a:r>
              <a:rPr lang="ru-RU" b="1" dirty="0" err="1" smtClean="0"/>
              <a:t>Информиране</a:t>
            </a:r>
            <a:r>
              <a:rPr lang="ru-RU" b="1" dirty="0" smtClean="0"/>
              <a:t> по </a:t>
            </a:r>
            <a:r>
              <a:rPr lang="ru-RU" b="1" dirty="0" err="1" smtClean="0"/>
              <a:t>подходящ</a:t>
            </a:r>
            <a:r>
              <a:rPr lang="ru-RU" b="1" dirty="0" smtClean="0"/>
              <a:t> начин на </a:t>
            </a:r>
            <a:r>
              <a:rPr lang="ru-RU" b="1" dirty="0" err="1" smtClean="0"/>
              <a:t>работниците</a:t>
            </a:r>
            <a:r>
              <a:rPr lang="ru-RU" b="1" dirty="0" smtClean="0"/>
              <a:t> и </a:t>
            </a:r>
            <a:r>
              <a:rPr lang="ru-RU" b="1" dirty="0" err="1" smtClean="0"/>
              <a:t>служителите</a:t>
            </a:r>
            <a:r>
              <a:rPr lang="ru-RU" b="1" dirty="0" smtClean="0"/>
              <a:t> в Община </a:t>
            </a:r>
            <a:r>
              <a:rPr lang="ru-RU" b="1" dirty="0" err="1" smtClean="0"/>
              <a:t>Смядово</a:t>
            </a:r>
            <a:r>
              <a:rPr lang="ru-RU" b="1" dirty="0" smtClean="0"/>
              <a:t> в случай, че </a:t>
            </a:r>
            <a:r>
              <a:rPr lang="ru-RU" b="1" dirty="0" err="1" smtClean="0"/>
              <a:t>работодателят</a:t>
            </a:r>
            <a:r>
              <a:rPr lang="ru-RU" b="1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err="1" smtClean="0"/>
              <a:t>извършва</a:t>
            </a:r>
            <a:r>
              <a:rPr lang="ru-RU" b="1" dirty="0" smtClean="0"/>
              <a:t> видеонаблюдение на </a:t>
            </a:r>
            <a:r>
              <a:rPr lang="ru-RU" b="1" dirty="0" err="1" smtClean="0"/>
              <a:t>работното</a:t>
            </a:r>
            <a:r>
              <a:rPr lang="ru-RU" b="1" dirty="0" smtClean="0"/>
              <a:t> </a:t>
            </a:r>
            <a:r>
              <a:rPr lang="ru-RU" b="1" dirty="0" err="1" smtClean="0"/>
              <a:t>място</a:t>
            </a:r>
            <a:r>
              <a:rPr lang="ru-RU" b="1" dirty="0" smtClean="0"/>
              <a:t>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следи </a:t>
            </a:r>
            <a:r>
              <a:rPr lang="ru-RU" b="1" dirty="0" err="1" smtClean="0"/>
              <a:t>средствата</a:t>
            </a:r>
            <a:r>
              <a:rPr lang="ru-RU" b="1" dirty="0" smtClean="0"/>
              <a:t> за </a:t>
            </a:r>
            <a:r>
              <a:rPr lang="ru-RU" b="1" dirty="0" err="1" smtClean="0"/>
              <a:t>електронна</a:t>
            </a:r>
            <a:r>
              <a:rPr lang="ru-RU" b="1" dirty="0" smtClean="0"/>
              <a:t> </a:t>
            </a:r>
            <a:r>
              <a:rPr lang="ru-RU" b="1" dirty="0" err="1" smtClean="0"/>
              <a:t>комуникация</a:t>
            </a:r>
            <a:r>
              <a:rPr lang="ru-RU" b="1" dirty="0" smtClean="0"/>
              <a:t> на </a:t>
            </a:r>
            <a:r>
              <a:rPr lang="ru-RU" b="1" dirty="0" err="1" smtClean="0"/>
              <a:t>работното</a:t>
            </a:r>
            <a:r>
              <a:rPr lang="ru-RU" b="1" dirty="0" smtClean="0"/>
              <a:t> </a:t>
            </a:r>
            <a:r>
              <a:rPr lang="ru-RU" b="1" dirty="0" err="1" smtClean="0"/>
              <a:t>място</a:t>
            </a:r>
            <a:r>
              <a:rPr lang="ru-RU" b="1" dirty="0" smtClean="0"/>
              <a:t>, с цел </a:t>
            </a:r>
            <a:r>
              <a:rPr lang="ru-RU" b="1" dirty="0" err="1" smtClean="0"/>
              <a:t>предотвратяване</a:t>
            </a:r>
            <a:r>
              <a:rPr lang="ru-RU" b="1" dirty="0" smtClean="0"/>
              <a:t> на злоупотреби</a:t>
            </a:r>
            <a:endParaRPr lang="bg-BG" b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60" y="628225"/>
            <a:ext cx="1199609" cy="1592461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464" y="628224"/>
            <a:ext cx="1515292" cy="159246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825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рганични">
  <a:themeElements>
    <a:clrScheme name="Органични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Органични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рганичн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227</TotalTime>
  <Words>993</Words>
  <Application>Microsoft Office PowerPoint</Application>
  <PresentationFormat>Широк екран</PresentationFormat>
  <Paragraphs>66</Paragraphs>
  <Slides>12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20" baseType="lpstr">
      <vt:lpstr>SimSun</vt:lpstr>
      <vt:lpstr>Arial</vt:lpstr>
      <vt:lpstr>Arial Black</vt:lpstr>
      <vt:lpstr>Garamond</vt:lpstr>
      <vt:lpstr>Mangal</vt:lpstr>
      <vt:lpstr>Times New Roman</vt:lpstr>
      <vt:lpstr>Wingdings</vt:lpstr>
      <vt:lpstr>Органични</vt:lpstr>
      <vt:lpstr>       Стъпки за прилагане на  Общия регламент за защита на личните данни в ОбА Смядово</vt:lpstr>
      <vt:lpstr>Презентация на PowerPoint</vt:lpstr>
      <vt:lpstr>1. Запознаване с нормативните изисквания в областта на защитата на лични данни</vt:lpstr>
      <vt:lpstr>2. Вътрешен анализ на дейностите по обработване в Община Смядово</vt:lpstr>
      <vt:lpstr>3. Кои са задължени да определят Длъжностно лице по защита на данните са</vt:lpstr>
      <vt:lpstr>4. Управление на риска по отношение на защитата на лични данни</vt:lpstr>
      <vt:lpstr>5. Въвеждане на определени технически и организационни мерки</vt:lpstr>
      <vt:lpstr>6. Преглед на правните основания за обработване на лични данни и въз основа на съгласие в Община Смядово</vt:lpstr>
      <vt:lpstr>7. Информиране на субектите на данни и прозрачност при обработването</vt:lpstr>
      <vt:lpstr>8. Права на субектите на данни</vt:lpstr>
      <vt:lpstr>9. Уведомяване при нарушение на сигурността на данните</vt:lpstr>
      <vt:lpstr>10. Документиране и отчетност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Потребител на Windows</dc:creator>
  <cp:lastModifiedBy>Потребител на Windows</cp:lastModifiedBy>
  <cp:revision>29</cp:revision>
  <dcterms:created xsi:type="dcterms:W3CDTF">2018-08-09T11:33:36Z</dcterms:created>
  <dcterms:modified xsi:type="dcterms:W3CDTF">2018-10-17T06:51:12Z</dcterms:modified>
</cp:coreProperties>
</file>