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7" r:id="rId6"/>
    <p:sldId id="268" r:id="rId7"/>
    <p:sldId id="269" r:id="rId8"/>
    <p:sldId id="265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19F73A-E5B0-419B-9082-6C197D8FE59C}" type="datetimeFigureOut">
              <a:rPr lang="bg-BG" smtClean="0"/>
              <a:t>30.6.2016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3ED842-EC72-460B-9404-FED179E22AA6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yadovo.bg/" TargetMode="External"/><Relationship Id="rId2" Type="http://schemas.openxmlformats.org/officeDocument/2006/relationships/hyperlink" Target="mailto:obshtina_smiadovo@abv.b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776864" cy="302433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bg-BG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 </a:t>
            </a:r>
            <a:r>
              <a:rPr lang="en-GB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BG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05</a:t>
            </a:r>
            <a:r>
              <a:rPr lang="en-GB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001-1.002-0085 </a:t>
            </a:r>
            <a:endParaRPr lang="en-US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„</a:t>
            </a:r>
            <a:r>
              <a:rPr lang="ru-RU" sz="2800" b="1" i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Ние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сме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активни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и </a:t>
            </a:r>
            <a:r>
              <a:rPr lang="ru-RU" sz="2800" b="1" i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посоката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избираме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сами</a:t>
            </a:r>
            <a:r>
              <a:rPr lang="ru-RU" sz="2800" b="1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“</a:t>
            </a:r>
            <a:endParaRPr lang="bg-BG" sz="2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bg-BG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Проектът се осъществява с финансовата подкрепа на Оперативна програма „Развитие на човешките ресурси”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2014-2020,</a:t>
            </a:r>
            <a:endParaRPr lang="bg-BG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съфинансирана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от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Европейския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социален фонд на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Европейския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съюз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“ и Инициатива за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младежка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заетост</a:t>
            </a:r>
            <a:endParaRPr lang="bg-BG" sz="20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endParaRPr lang="bg-BG" sz="3100" dirty="0"/>
          </a:p>
        </p:txBody>
      </p:sp>
      <p:pic>
        <p:nvPicPr>
          <p:cNvPr id="1026" name="Picture 2" descr="C:\Users\Rosi\Desktop\Активни\snimki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816424" cy="21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2267744" y="3284984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         </a:t>
            </a:r>
          </a:p>
          <a:p>
            <a:pPr algn="ctr">
              <a:spcAft>
                <a:spcPts val="0"/>
              </a:spcAft>
            </a:pPr>
            <a:endParaRPr lang="en-US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latin typeface="Times New Roman"/>
                <a:ea typeface="Times New Roman"/>
              </a:rPr>
              <a:t>Стойност</a:t>
            </a:r>
            <a:r>
              <a:rPr lang="ru-RU" b="1" dirty="0" smtClean="0">
                <a:latin typeface="Times New Roman"/>
                <a:ea typeface="Times New Roman"/>
              </a:rPr>
              <a:t> на проекта: 299 189,00 лева</a:t>
            </a:r>
            <a:endParaRPr lang="en-US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bg-BG" b="1" dirty="0" smtClean="0">
                <a:effectLst/>
                <a:latin typeface="Times New Roman"/>
                <a:ea typeface="Times New Roman"/>
              </a:rPr>
              <a:t>Период на изпълнение:</a:t>
            </a:r>
            <a:r>
              <a:rPr lang="bg-BG" dirty="0" smtClean="0">
                <a:effectLst/>
                <a:latin typeface="Times New Roman"/>
                <a:ea typeface="Times New Roman"/>
              </a:rPr>
              <a:t> </a:t>
            </a:r>
            <a:r>
              <a:rPr lang="bg-BG" b="1" dirty="0" smtClean="0">
                <a:effectLst/>
                <a:latin typeface="Times New Roman"/>
                <a:ea typeface="Times New Roman"/>
              </a:rPr>
              <a:t>04.05.2016 – 04.05.2017 г. </a:t>
            </a:r>
            <a:endParaRPr lang="bg-BG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9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115616" y="2182505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400" b="1" u="sng" dirty="0" smtClean="0">
                <a:effectLst/>
                <a:latin typeface="Times New Roman"/>
                <a:ea typeface="Times New Roman"/>
              </a:rPr>
              <a:t>Обща цел на проекта:</a:t>
            </a:r>
            <a:r>
              <a:rPr lang="bg-BG" sz="24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 smtClean="0">
                <a:effectLst/>
                <a:latin typeface="Times New Roman"/>
                <a:ea typeface="Times New Roman"/>
              </a:rPr>
              <a:t>А</a:t>
            </a:r>
            <a:r>
              <a:rPr lang="sr-Cyrl-CS" sz="2000" dirty="0" smtClean="0">
                <a:effectLst/>
                <a:latin typeface="Times New Roman"/>
                <a:ea typeface="Times New Roman"/>
              </a:rPr>
              <a:t>ктивиране и интеграция в заетост на младежи до 29-годишна възраст от община Смядово, които не са нито в образование или обучение, нито в заетост, включително не са регистрирани като безработни лица в Дирекция "Бюро по труда".</a:t>
            </a:r>
            <a:endParaRPr lang="bg-BG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Rosi\Desktop\Активни\snimki\employment_law_panel-300x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57606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704856" cy="5157192"/>
          </a:xfrm>
        </p:spPr>
        <p:txBody>
          <a:bodyPr>
            <a:normAutofit/>
          </a:bodyPr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bg-BG" sz="24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Специфични цели:</a:t>
            </a:r>
            <a:endParaRPr lang="bg-BG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0"/>
              </a:spcBef>
              <a:spcAft>
                <a:spcPts val="375"/>
              </a:spcAft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2200" dirty="0">
                <a:solidFill>
                  <a:srgbClr val="333333"/>
                </a:solidFill>
                <a:latin typeface="Times New Roman"/>
                <a:ea typeface="Times New Roman"/>
              </a:rPr>
              <a:t>Идентифициране и мотивиране за активно поведение на пазара на труда на неактивни младежи за включване в продължителна заетост, обучение или връщане в образование. </a:t>
            </a:r>
            <a:endParaRPr lang="bg-BG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0"/>
              </a:spcBef>
              <a:spcAft>
                <a:spcPts val="375"/>
              </a:spcAft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2200" dirty="0">
                <a:solidFill>
                  <a:srgbClr val="333333"/>
                </a:solidFill>
                <a:latin typeface="Times New Roman"/>
                <a:ea typeface="Times New Roman"/>
              </a:rPr>
              <a:t>Предоставяне на възможности за включване в обучение, първи/нов шанс за работа, както и придобиването на професионални умения и квалификация или насочване към връщане в образователната система на младежите</a:t>
            </a:r>
          </a:p>
          <a:p>
            <a:pPr marL="342900" lvl="0" indent="-342900" algn="just">
              <a:lnSpc>
                <a:spcPts val="1680"/>
              </a:lnSpc>
              <a:spcBef>
                <a:spcPts val="0"/>
              </a:spcBef>
              <a:spcAft>
                <a:spcPts val="375"/>
              </a:spcAft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2200" dirty="0">
                <a:solidFill>
                  <a:srgbClr val="333333"/>
                </a:solidFill>
                <a:latin typeface="Times New Roman"/>
                <a:ea typeface="Times New Roman"/>
              </a:rPr>
              <a:t>Устойчиво интегриране на пазара на труда на младите хора</a:t>
            </a:r>
            <a:r>
              <a:rPr lang="bg-BG" sz="2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, неангажирани </a:t>
            </a:r>
            <a:r>
              <a:rPr lang="bg-BG" sz="2200" dirty="0">
                <a:solidFill>
                  <a:srgbClr val="333333"/>
                </a:solidFill>
                <a:latin typeface="Times New Roman"/>
                <a:ea typeface="Times New Roman"/>
              </a:rPr>
              <a:t>с трудова дейност, образование или обучение, включително младите хора, изложени на риск от социално изключване, и младите хора от маргинализирани общности.</a:t>
            </a:r>
            <a:endParaRPr lang="bg-BG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680"/>
              </a:lnSpc>
              <a:spcBef>
                <a:spcPts val="0"/>
              </a:spcBef>
              <a:buFont typeface="Wingdings"/>
              <a:buChar char="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g-BG" sz="2200" dirty="0">
                <a:solidFill>
                  <a:srgbClr val="333333"/>
                </a:solidFill>
                <a:latin typeface="Times New Roman"/>
                <a:ea typeface="Times New Roman"/>
              </a:rPr>
              <a:t>Увеличаване броя на икономически неактивните младежи от община Смядово извън образование и обучение на възраст до 29 г., които са получили предложение за обучение, работа или продължаване на образованието.</a:t>
            </a:r>
            <a:endParaRPr lang="bg-BG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ts val="0"/>
              </a:spcBef>
            </a:pPr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bg-BG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6667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848872" cy="4968552"/>
          </a:xfrm>
        </p:spPr>
        <p:txBody>
          <a:bodyPr>
            <a:normAutofit fontScale="55000" lnSpcReduction="20000"/>
          </a:bodyPr>
          <a:lstStyle/>
          <a:p>
            <a:r>
              <a:rPr lang="bg-BG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Дейности по проекта:</a:t>
            </a:r>
            <a:r>
              <a:rPr lang="bg-BG" sz="4000" b="1" dirty="0" smtClean="0">
                <a:effectLst/>
                <a:latin typeface="Times New Roman"/>
                <a:ea typeface="Times New Roman"/>
              </a:rPr>
              <a:t> </a:t>
            </a:r>
            <a:endParaRPr lang="bg-BG" dirty="0" smtClean="0">
              <a:effectLst/>
              <a:latin typeface="Times New Roman"/>
              <a:ea typeface="Times New Roman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bg-BG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№1 – </a:t>
            </a: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„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ИДЕНТИФИЦИРАНЕ НА ИКОНОМИЧЕСКИ НЕАКТИВНИ МЛАДЕЖИ ДО 29 ГОДИШНА ВЪЗРАСТ, ВКЛЮЧИТЕЛНО КОИТО НЕ СА ОБВЪРЗАНИ В ОБРАЗОВАНИЕ ИЛИ ОБУЧЕНИЕ, И АКТИВИРАНЕ ЗА ВКЛЮЧВАНЕТО ИМ В ПАЗАРА НА ТРУДА“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bg-BG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№2 –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„ ПРЕДОСТАВЯНЕ НА МОТИВАЦИОННИ ОБУЧЕНИЯ ЗА АКТИВНО ТЪРСЕНЕ НА РАБОТА“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№3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–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„ПРЕДОСТАВЯНЕ НА ОБУЧЕНИЯ ЗА ПРИДОБИВАНЕ НА </a:t>
            </a:r>
            <a:r>
              <a:rPr lang="bg-BG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ПРОФЕСИОНАЛНА </a:t>
            </a:r>
            <a:r>
              <a:rPr lang="bg-BG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КВАЛИФИКАЦИЯ ИЛИ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КЛЮЧОВИ КОМПЕТЕНТНОСТИ В ОБЛАСТ </a:t>
            </a:r>
            <a:r>
              <a:rPr lang="bg-BG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ДИГИТАЛНА </a:t>
            </a:r>
            <a:r>
              <a:rPr lang="bg-BG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КОМПЕТЕНТН</a:t>
            </a:r>
            <a:r>
              <a:rPr lang="bg-BG">
                <a:solidFill>
                  <a:schemeClr val="tx1"/>
                </a:solidFill>
                <a:latin typeface="Times New Roman"/>
                <a:ea typeface="Calibri"/>
              </a:rPr>
              <a:t>О</a:t>
            </a:r>
            <a:r>
              <a:rPr lang="bg-BG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СТ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“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№4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–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„НАЕМАНЕ НА ЛИЦА ОТ ЦЕЛЕВАТА ГРУПА НА ДЛЪЖНОСТИ, ПОПАДАЩИ В ОБХВАТА НА ЕДИНИЧНИ ГРУПИ ПРОФЕСИИ ОТ 2 ДО 9 КЛАС ОТ НКПД 2011Г., ЗА ПЕРИОД ОТ 6 МЕСЕЦА</a:t>
            </a: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“</a:t>
            </a:r>
            <a:endParaRPr lang="bg-BG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№5 </a:t>
            </a:r>
            <a:r>
              <a:rPr lang="bg-B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–„ОРГАНИЗАЦИЯ И УПРАВЛЕНИЕ НА ПРОЕКТА“</a:t>
            </a:r>
          </a:p>
          <a:p>
            <a:pPr algn="just">
              <a:spcAft>
                <a:spcPts val="0"/>
              </a:spcAft>
            </a:pPr>
            <a:r>
              <a:rPr lang="bg-BG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g-BG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ДЕЙНОСТ №6 – </a:t>
            </a:r>
            <a:r>
              <a:rPr lang="sr-Cyrl-CS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„ИНФОРМАЦИЯ И ПУБЛИЧНОСТ“</a:t>
            </a:r>
            <a:endParaRPr lang="bg-BG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bg-BG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si\Desktop\Активни\snimki\normal_86fbbea4565916cad39a2f451042dc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3" y="4005064"/>
            <a:ext cx="2317592" cy="192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187624" y="1600200"/>
            <a:ext cx="5328592" cy="51411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Основн</a:t>
            </a:r>
            <a:r>
              <a:rPr lang="bg-BG" sz="3600" b="1" dirty="0"/>
              <a:t>а целева група</a:t>
            </a:r>
            <a:r>
              <a:rPr lang="ru-RU" sz="3600" b="1" dirty="0"/>
              <a:t> по проекта: </a:t>
            </a:r>
            <a:endParaRPr lang="en-US" sz="3600" b="1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икономически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неактивни младежи на възраст от 18 до 29 год., които не са в образование или обучение и не са регистрирани в дирекция "Бюро по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възраст от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до 29 години.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 на образование - основно и/или средно.</a:t>
            </a:r>
          </a:p>
          <a:p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формирането на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целевата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влияят различни фактори като: семейна среда; социална среда; начин на живот; образование; квалификация и опит; поведение на пазара на труда; мотивация.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0064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87702" y="1412776"/>
            <a:ext cx="7818072" cy="5149552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 обучение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bg-BG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Търсене и кандидатстване за работа;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 на автобиография;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 на мотивационно писмо/препоръки;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 на информация за търсене на работа;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 интервю за работа;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 дни на работното място;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 колеги и ръководители;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за учене през целия живот.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2527"/>
            <a:ext cx="70064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 обучение</a:t>
            </a:r>
          </a:p>
          <a:p>
            <a:pPr marL="82296" indent="0" algn="ctr">
              <a:buNone/>
            </a:pPr>
            <a:endParaRPr lang="bg-BG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„Помощник в строителството“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„Работник в озеленяването“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„Еколог“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„Оператор на компютър“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2527"/>
            <a:ext cx="70064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4896544" cy="4709120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bg-BG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Очаквани резултати </a:t>
            </a:r>
            <a:endParaRPr lang="bg-BG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600"/>
              </a:spcAft>
              <a:buFont typeface="Symbol"/>
              <a:buChar char=""/>
            </a:pP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о-висока мотивация на младите хора за реализация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bg-BG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600"/>
              </a:spcAft>
              <a:buFont typeface="Symbol"/>
              <a:buChar char=""/>
            </a:pP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овишена устойчива заетост, намаляване времето за търсене на работа и по-къси периоди на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sr-Cyrl-CS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безработица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r>
              <a:rPr lang="bg-BG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bg-BG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600"/>
              </a:spcAft>
              <a:buFont typeface="Symbol"/>
              <a:buChar char=""/>
            </a:pP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овишаване на конкурентоспособността на младите хора в условията на глобализация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bg-BG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600"/>
              </a:spcAft>
              <a:buFont typeface="Symbol"/>
              <a:buChar char=""/>
            </a:pP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П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ови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шаване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 делът на квалифицираната работна сила 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 ръст на  доходите и на стандарта на живот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bg-BG" sz="1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600"/>
              </a:spcAft>
              <a:buFont typeface="Symbol"/>
              <a:buChar char=""/>
            </a:pP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Придоби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ване на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 нови компетенции, което ще ги стимулира</a:t>
            </a:r>
            <a:r>
              <a:rPr lang="bg-BG" sz="2000" dirty="0">
                <a:solidFill>
                  <a:prstClr val="black"/>
                </a:solidFill>
                <a:latin typeface="Times New Roman"/>
                <a:ea typeface="Times New Roman"/>
              </a:rPr>
              <a:t>младежите </a:t>
            </a:r>
            <a:r>
              <a:rPr lang="sr-Cyrl-CS" sz="2000" dirty="0">
                <a:solidFill>
                  <a:prstClr val="black"/>
                </a:solidFill>
                <a:latin typeface="Times New Roman"/>
                <a:ea typeface="Times New Roman"/>
              </a:rPr>
              <a:t>да бъдат по-гъвкави, креативни, да се адаптират бързо към динамичното ежедневие и промените, които настъпват около </a:t>
            </a:r>
            <a:r>
              <a:rPr lang="sr-Cyrl-CS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тях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bg-BG" dirty="0"/>
          </a:p>
        </p:txBody>
      </p:sp>
      <p:pic>
        <p:nvPicPr>
          <p:cNvPr id="5" name="Picture 4" descr="C:\Users\Rosi\Desktop\Активни\snimki\ilustracao_crescimento_grafi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429000"/>
            <a:ext cx="3441576" cy="19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1775824"/>
            <a:ext cx="7498080" cy="447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БЕНЕФИЦИЕНТ: Община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Смядово, Област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Шумен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гр.Смядово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пл. „Княз Борис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№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тел. 05351/ 2130, е-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mail: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obshtina_smiadovo@abv.bg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Уеб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www.smyadovo.bg</a:t>
            </a:r>
            <a:endParaRPr lang="bg-BG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ПАРТНЬОР</a:t>
            </a:r>
            <a:r>
              <a:rPr lang="bg-BG" sz="20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sr-Cyrl-CS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Център за професионално обучение"СТИК"</a:t>
            </a:r>
            <a:r>
              <a:rPr lang="sr-Cyrl-CS" sz="20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sr-Cyrl-CS" sz="2000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br>
              <a:rPr lang="sr-Cyrl-CS" sz="2000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sr-Cyrl-C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гр.Варна, ул."Парижка комуна"№2, тел.:052/607820, </a:t>
            </a:r>
            <a:br>
              <a:rPr lang="sr-Cyrl-C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sr-Cyrl-C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моб.: 0895 795 511; e-mail: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r-Cyrl-C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stikcenter@abv.bg</a:t>
            </a:r>
            <a:endParaRPr lang="bg-BG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8" y="5570625"/>
            <a:ext cx="66967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3" y="407672"/>
            <a:ext cx="66627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</TotalTime>
  <Words>522</Words>
  <Application>Microsoft Office PowerPoint</Application>
  <PresentationFormat>Презентация на цял екран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Слънцестоене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Veronika</dc:creator>
  <cp:lastModifiedBy>Veronika</cp:lastModifiedBy>
  <cp:revision>43</cp:revision>
  <dcterms:created xsi:type="dcterms:W3CDTF">2016-06-28T11:24:51Z</dcterms:created>
  <dcterms:modified xsi:type="dcterms:W3CDTF">2016-06-30T10:21:51Z</dcterms:modified>
</cp:coreProperties>
</file>