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1" r:id="rId4"/>
    <p:sldId id="262" r:id="rId5"/>
    <p:sldId id="267" r:id="rId6"/>
    <p:sldId id="268" r:id="rId7"/>
    <p:sldId id="271" r:id="rId8"/>
    <p:sldId id="269" r:id="rId9"/>
    <p:sldId id="272" r:id="rId10"/>
    <p:sldId id="273" r:id="rId11"/>
    <p:sldId id="274" r:id="rId12"/>
    <p:sldId id="275" r:id="rId13"/>
    <p:sldId id="270" r:id="rId14"/>
    <p:sldId id="276" r:id="rId15"/>
    <p:sldId id="277" r:id="rId16"/>
    <p:sldId id="278" r:id="rId17"/>
    <p:sldId id="265" r:id="rId18"/>
    <p:sldId id="264" r:id="rId19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83ED842-EC72-460B-9404-FED179E22AA6}" type="slidenum">
              <a:rPr lang="bg-BG" smtClean="0"/>
              <a:t>‹#›</a:t>
            </a:fld>
            <a:endParaRPr lang="bg-BG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019F73A-E5B0-419B-9082-6C197D8FE59C}" type="datetimeFigureOut">
              <a:rPr lang="bg-BG" smtClean="0"/>
              <a:t>5.5.2017 г.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yadovo.bg/" TargetMode="External"/><Relationship Id="rId2" Type="http://schemas.openxmlformats.org/officeDocument/2006/relationships/hyperlink" Target="mailto:obshtina_smiadovo@abv.b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776864" cy="2381569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28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bg-BG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Проект 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BG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05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OP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001-1.002-0085 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800" b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„</a:t>
            </a:r>
            <a:r>
              <a:rPr lang="ru-RU" sz="2800" b="1" i="1" u="sng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Ние</a:t>
            </a:r>
            <a:r>
              <a:rPr lang="ru-RU" sz="2800" b="1" i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i="1" u="sng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сме</a:t>
            </a:r>
            <a:r>
              <a:rPr lang="ru-RU" sz="2800" b="1" i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i="1" u="sng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активни</a:t>
            </a:r>
            <a:r>
              <a:rPr lang="ru-RU" sz="2800" b="1" i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и </a:t>
            </a:r>
            <a:r>
              <a:rPr lang="ru-RU" sz="2800" b="1" i="1" u="sng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посоката</a:t>
            </a:r>
            <a:r>
              <a:rPr lang="ru-RU" sz="2800" b="1" i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i="1" u="sng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избираме</a:t>
            </a:r>
            <a:r>
              <a:rPr lang="ru-RU" sz="2800" b="1" i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сами</a:t>
            </a:r>
            <a:r>
              <a:rPr lang="ru-RU" sz="2800" b="1" u="sn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“</a:t>
            </a:r>
            <a:endParaRPr lang="bg-BG" sz="2800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bg-BG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Проектът се осъществява с финансовата подкрепа на Оперативна програма „Развитие на човешките ресурси” 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2014-2020,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съфинансирана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от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Европейския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социален фонд на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Европейския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съюз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“ и Инициатива за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младежка</a:t>
            </a:r>
            <a:r>
              <a:rPr lang="ru-RU" sz="2000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заетост</a:t>
            </a:r>
            <a:endParaRPr lang="bg-BG" sz="2000" dirty="0" smtClean="0">
              <a:solidFill>
                <a:schemeClr val="tx1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endParaRPr lang="bg-BG" sz="3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55" y="404664"/>
            <a:ext cx="66627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1835696" y="3429000"/>
            <a:ext cx="6048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b="1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en-US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en-US" b="1" dirty="0" smtClean="0">
                <a:latin typeface="Times New Roman"/>
                <a:ea typeface="Times New Roman"/>
              </a:rPr>
              <a:t>         </a:t>
            </a:r>
          </a:p>
          <a:p>
            <a:pPr algn="ctr">
              <a:spcAft>
                <a:spcPts val="0"/>
              </a:spcAft>
            </a:pPr>
            <a:endParaRPr lang="en-US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en-US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en-US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en-US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en-US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en-US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Стойност на проекта: 299 189,00 </a:t>
            </a:r>
            <a:r>
              <a:rPr lang="ru-RU" b="1" dirty="0" smtClean="0">
                <a:latin typeface="Times New Roman"/>
                <a:ea typeface="Times New Roman"/>
              </a:rPr>
              <a:t>лева</a:t>
            </a:r>
            <a:endParaRPr lang="en-US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bg-BG" b="1" dirty="0" smtClean="0">
                <a:latin typeface="Times New Roman"/>
                <a:ea typeface="Times New Roman"/>
              </a:rPr>
              <a:t>Период </a:t>
            </a:r>
            <a:r>
              <a:rPr lang="bg-BG" b="1" dirty="0">
                <a:latin typeface="Times New Roman"/>
                <a:ea typeface="Times New Roman"/>
              </a:rPr>
              <a:t>на изпълнение:</a:t>
            </a:r>
            <a:r>
              <a:rPr lang="bg-BG" dirty="0">
                <a:latin typeface="Times New Roman"/>
                <a:ea typeface="Times New Roman"/>
              </a:rPr>
              <a:t> </a:t>
            </a:r>
            <a:r>
              <a:rPr lang="bg-BG" b="1" dirty="0">
                <a:latin typeface="Times New Roman"/>
                <a:ea typeface="Times New Roman"/>
              </a:rPr>
              <a:t>04.05.2016 – 04.05.2017 </a:t>
            </a:r>
            <a:r>
              <a:rPr lang="bg-BG" b="1" dirty="0" smtClean="0">
                <a:effectLst/>
                <a:latin typeface="Times New Roman"/>
                <a:ea typeface="Times New Roman"/>
              </a:rPr>
              <a:t>г. </a:t>
            </a:r>
            <a:endParaRPr lang="bg-BG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" name="Picture 3" descr="D:\Desktop\Активни\Снимки\received_86894404992936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501008"/>
            <a:ext cx="4126904" cy="24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bg-BG" sz="4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Професионално обучение </a:t>
            </a:r>
          </a:p>
          <a:p>
            <a:pPr algn="ctr"/>
            <a:r>
              <a:rPr lang="bg-BG" sz="4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ЕКОЛОЗИ</a:t>
            </a:r>
            <a:endParaRPr lang="bg-BG" sz="4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D:\Desktop\Активни\Сканирани документи ИСУН АКТИВНИ\снимки\снимки еколози\теория\DSC03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45" y="4001064"/>
            <a:ext cx="3969174" cy="25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esktop\Активни\Сканирани документи ИСУН АКТИВНИ\снимки\снимки еколози\теория\DSC03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69" y="1084430"/>
            <a:ext cx="3257601" cy="24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esktop\Активни\Сканирани документи ИСУН АКТИВНИ\снимки\снимки еколози\теория\DSC03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84430"/>
            <a:ext cx="3257600" cy="24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esktop\Активни\Сканирани документи ИСУН АКТИВНИ\снимки\снимки еколози\практика\DSC03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7" y="4001064"/>
            <a:ext cx="3173572" cy="23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Desktop\Активни\Сканирани документи ИСУН АКТИВНИ\снимки\снимки еколози\практика\P13803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92909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475657" y="188640"/>
            <a:ext cx="6048672" cy="949569"/>
          </a:xfrm>
        </p:spPr>
        <p:txBody>
          <a:bodyPr>
            <a:noAutofit/>
          </a:bodyPr>
          <a:lstStyle/>
          <a:p>
            <a:pPr algn="ctr"/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ПРОФЕСИОНАЛНО ОБУЧЕНИЕ</a:t>
            </a:r>
          </a:p>
          <a:p>
            <a:pPr algn="ctr"/>
            <a:r>
              <a:rPr lang="bg-BG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СТРОИТЕЛИ</a:t>
            </a:r>
            <a:endParaRPr lang="bg-BG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Desktop\Активни\снимки мотивационно обучение, пресконференция\DSC03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93" y="1513293"/>
            <a:ext cx="3561828" cy="23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esktop\Активни\снимки мотивационно обучение, пресконференция\DSC03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13293"/>
            <a:ext cx="3538768" cy="23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Активни\Сканирани документи ИСУН АКТИВНИ\снимки\снимки строители\DSC03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92" y="4009598"/>
            <a:ext cx="3625652" cy="24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Rosi\AppData\Local\Temp\$$_114\20160819_113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9598"/>
            <a:ext cx="3538768" cy="250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2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bg-BG" sz="3200" b="1" dirty="0" smtClean="0">
                <a:solidFill>
                  <a:schemeClr val="accent1">
                    <a:lumMod val="75000"/>
                  </a:schemeClr>
                </a:solidFill>
              </a:rPr>
              <a:t>Професионално обучение </a:t>
            </a:r>
          </a:p>
          <a:p>
            <a:pPr algn="ctr"/>
            <a:r>
              <a:rPr lang="bg-BG" sz="3200" b="1" dirty="0" smtClean="0">
                <a:solidFill>
                  <a:schemeClr val="accent1">
                    <a:lumMod val="75000"/>
                  </a:schemeClr>
                </a:solidFill>
              </a:rPr>
              <a:t>Компютърни оператори</a:t>
            </a:r>
          </a:p>
          <a:p>
            <a:pPr algn="ctr"/>
            <a:endParaRPr lang="bg-BG" dirty="0"/>
          </a:p>
        </p:txBody>
      </p:sp>
      <p:pic>
        <p:nvPicPr>
          <p:cNvPr id="9218" name="Picture 2" descr="C:\Users\Rosi\AppData\Local\Temp\$$_49D7\IMG_0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45638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osi\AppData\Local\Temp\$$_BA65\IMG_0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4" y="3861048"/>
            <a:ext cx="33478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osi\AppData\Local\Temp\$$_4ACF\IMG_13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12" y="3788701"/>
            <a:ext cx="3996952" cy="26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Rosi\AppData\Local\Temp\$$_8B2D\IMG_08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840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19200" y="476672"/>
            <a:ext cx="7239000" cy="1080120"/>
          </a:xfrm>
        </p:spPr>
        <p:txBody>
          <a:bodyPr/>
          <a:lstStyle/>
          <a:p>
            <a:pPr algn="ctr"/>
            <a:r>
              <a:rPr lang="bg-BG" sz="4000" dirty="0" smtClean="0"/>
              <a:t>Резултати в цифри</a:t>
            </a:r>
            <a:endParaRPr lang="bg-BG" sz="4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55576" y="1844824"/>
            <a:ext cx="7931224" cy="4464496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Брой на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идентифицираните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младежи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потвърдили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желание за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включване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в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дейностите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по проект BG05M9OP001-1.002-0085 „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Ние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сме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активни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и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посоката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 smtClean="0">
                <a:solidFill>
                  <a:schemeClr val="tx1">
                    <a:lumMod val="50000"/>
                  </a:schemeClr>
                </a:solidFill>
              </a:rPr>
              <a:t>избираме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сами“  от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младежките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 smtClean="0">
                <a:solidFill>
                  <a:schemeClr val="tx1">
                    <a:lumMod val="50000"/>
                  </a:schemeClr>
                </a:solidFill>
              </a:rPr>
              <a:t>медиатори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bg-BG" sz="1800" b="1" dirty="0" smtClean="0">
                <a:solidFill>
                  <a:schemeClr val="accent1">
                    <a:lumMod val="75000"/>
                  </a:schemeClr>
                </a:solidFill>
              </a:rPr>
              <a:t>69</a:t>
            </a:r>
            <a:endParaRPr 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Брой лица,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включени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в мотивационно обучение по проект 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BG05M9OP001-1.002-0085„Ние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сме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активни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и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посоката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избираме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сами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“</a:t>
            </a:r>
            <a:r>
              <a:rPr lang="ru-RU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smtClean="0">
                <a:solidFill>
                  <a:schemeClr val="tx1"/>
                </a:solidFill>
              </a:rPr>
              <a:t>-</a:t>
            </a:r>
            <a:r>
              <a:rPr lang="bg-BG" sz="17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48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bg-BG" sz="1700" b="1" dirty="0">
                <a:solidFill>
                  <a:schemeClr val="tx1">
                    <a:lumMod val="50000"/>
                  </a:schemeClr>
                </a:solidFill>
              </a:rPr>
              <a:t>Брой лица, включени в професионално обучение по проект 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BG05M9OP001-1.002-0085„</a:t>
            </a:r>
            <a:r>
              <a:rPr lang="bg-BG" sz="1700" b="1" i="1" dirty="0" smtClean="0">
                <a:solidFill>
                  <a:schemeClr val="tx1">
                    <a:lumMod val="50000"/>
                  </a:schemeClr>
                </a:solidFill>
              </a:rPr>
              <a:t>Ние </a:t>
            </a:r>
            <a:r>
              <a:rPr lang="bg-BG" sz="1700" b="1" i="1" dirty="0">
                <a:solidFill>
                  <a:schemeClr val="tx1">
                    <a:lumMod val="50000"/>
                  </a:schemeClr>
                </a:solidFill>
              </a:rPr>
              <a:t>сме активни и посоката избираме сами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“ 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47</a:t>
            </a:r>
          </a:p>
          <a:p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Брой лица,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продължили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образованието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си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bg-BG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Брой лица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регистрирани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в Дирекция „Бюро по труда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“ 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  <a:p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Брой лица,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назначени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 на 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работа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след </a:t>
            </a:r>
            <a:r>
              <a:rPr lang="ru-RU" sz="1700" b="1" dirty="0" err="1" smtClean="0">
                <a:solidFill>
                  <a:schemeClr val="tx1">
                    <a:lumMod val="50000"/>
                  </a:schemeClr>
                </a:solidFill>
              </a:rPr>
              <a:t>професионално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обучение 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 за период от 6 </a:t>
            </a:r>
            <a:r>
              <a:rPr lang="ru-RU" sz="1700" b="1" dirty="0" err="1" smtClean="0">
                <a:solidFill>
                  <a:schemeClr val="tx1">
                    <a:lumMod val="50000"/>
                  </a:schemeClr>
                </a:solidFill>
              </a:rPr>
              <a:t>месеца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38</a:t>
            </a:r>
            <a:endParaRPr lang="bg-BG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Брой лица,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назначени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 на работа, без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преминаване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на </a:t>
            </a:r>
            <a:r>
              <a:rPr lang="ru-RU" sz="1700" b="1" dirty="0" err="1">
                <a:solidFill>
                  <a:schemeClr val="tx1">
                    <a:lumMod val="50000"/>
                  </a:schemeClr>
                </a:solidFill>
              </a:rPr>
              <a:t>професионално</a:t>
            </a:r>
            <a:r>
              <a:rPr lang="ru-RU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50000"/>
                  </a:schemeClr>
                </a:solidFill>
              </a:rPr>
              <a:t>обучение </a:t>
            </a:r>
            <a:r>
              <a:rPr lang="en-US" sz="1700" b="1" dirty="0" smtClean="0">
                <a:solidFill>
                  <a:schemeClr val="tx1">
                    <a:lumMod val="50000"/>
                  </a:schemeClr>
                </a:solidFill>
              </a:rPr>
              <a:t>- </a:t>
            </a:r>
            <a:r>
              <a:rPr lang="bg-BG" sz="1700" b="1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bg-BG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9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bg-BG" sz="3600" b="1" dirty="0" smtClean="0">
                <a:solidFill>
                  <a:schemeClr val="accent1">
                    <a:lumMod val="75000"/>
                  </a:schemeClr>
                </a:solidFill>
              </a:rPr>
              <a:t>В процес на работа</a:t>
            </a:r>
          </a:p>
          <a:p>
            <a:endParaRPr lang="bg-BG" dirty="0"/>
          </a:p>
        </p:txBody>
      </p:sp>
      <p:pic>
        <p:nvPicPr>
          <p:cNvPr id="6146" name="Picture 2" descr="D:\Downloads\20170331_16365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8" y="957644"/>
            <a:ext cx="4067944" cy="24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ownloads\20170329_09301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8" y="3645024"/>
            <a:ext cx="4067944" cy="24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Rosi\AppData\Local\Temp\$$_EF0B\Озеленители Янково\image-0-02-05-60884ea21e8dffb40036997b8036a8f15087f84e7ee65ae898d0957455a30479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57644"/>
            <a:ext cx="309634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400" dirty="0" smtClean="0">
                <a:solidFill>
                  <a:schemeClr val="accent1">
                    <a:lumMod val="75000"/>
                  </a:schemeClr>
                </a:solidFill>
              </a:rPr>
              <a:t>По време на работа</a:t>
            </a:r>
            <a:endParaRPr lang="bg-BG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0" name="Picture 2" descr="D:\Downloads\received_14497758317636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99986"/>
            <a:ext cx="2738903" cy="55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ownloads\20170323_101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999986"/>
            <a:ext cx="4320481" cy="27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esktop\снимки втори междинен отчет\20170329_092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933056"/>
            <a:ext cx="432048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5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000" b="1" dirty="0" smtClean="0">
                <a:solidFill>
                  <a:schemeClr val="accent1">
                    <a:lumMod val="75000"/>
                  </a:schemeClr>
                </a:solidFill>
              </a:rPr>
              <a:t>Моменти от работата</a:t>
            </a:r>
            <a:endParaRPr lang="bg-BG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68617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686175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75" y="3832474"/>
            <a:ext cx="3657600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96" y="1268760"/>
            <a:ext cx="3657600" cy="236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1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827584" y="1600200"/>
            <a:ext cx="4123456" cy="4709120"/>
          </a:xfrm>
        </p:spPr>
        <p:txBody>
          <a:bodyPr>
            <a:normAutofit fontScale="85000" lnSpcReduction="20000"/>
          </a:bodyPr>
          <a:lstStyle/>
          <a:p>
            <a:pPr marL="0" lvl="0" indent="0" algn="ctr">
              <a:spcAft>
                <a:spcPts val="600"/>
              </a:spcAft>
              <a:buNone/>
            </a:pPr>
            <a:r>
              <a:rPr lang="bg-BG" sz="2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Постигнати  </a:t>
            </a:r>
            <a:r>
              <a:rPr lang="bg-BG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резултати </a:t>
            </a:r>
            <a:endParaRPr lang="bg-BG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600"/>
              </a:spcAft>
              <a:buFont typeface="Symbol"/>
              <a:buChar char=""/>
            </a:pP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П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о-висока мотивация на младите хора за реализация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;</a:t>
            </a:r>
            <a:endParaRPr lang="bg-BG" sz="1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600"/>
              </a:spcAft>
              <a:buFont typeface="Symbol"/>
              <a:buChar char=""/>
            </a:pP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П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овишена устойчива заетост, намаляване времето за търсене на работа и по-къси периоди на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sr-Cyrl-CS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безработица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;</a:t>
            </a:r>
            <a:r>
              <a:rPr lang="bg-BG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bg-BG" sz="1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600"/>
              </a:spcAft>
              <a:buFont typeface="Symbol"/>
              <a:buChar char=""/>
            </a:pP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П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овишаване на конкурентоспособността на младите хора в условията на глобализация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;</a:t>
            </a:r>
            <a:endParaRPr lang="bg-BG" sz="1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600"/>
              </a:spcAft>
              <a:buFont typeface="Symbol"/>
              <a:buChar char=""/>
            </a:pP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П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ови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шаване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 делът на квалифицираната работна сила 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и 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 ръст на  доходите и на стандарта на живот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;</a:t>
            </a:r>
            <a:endParaRPr lang="bg-BG" sz="1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600"/>
              </a:spcAft>
              <a:buFont typeface="Symbol"/>
              <a:buChar char=""/>
            </a:pP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Придоби</a:t>
            </a:r>
            <a:r>
              <a:rPr lang="bg-BG" sz="2000" dirty="0">
                <a:solidFill>
                  <a:prstClr val="black"/>
                </a:solidFill>
                <a:latin typeface="Times New Roman"/>
                <a:ea typeface="Times New Roman"/>
              </a:rPr>
              <a:t>ване на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 нови компетенции, което </a:t>
            </a:r>
            <a:r>
              <a:rPr lang="sr-Cyrl-CS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стимулира </a:t>
            </a:r>
            <a:r>
              <a:rPr lang="bg-BG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младежите </a:t>
            </a:r>
            <a:r>
              <a:rPr lang="sr-Cyrl-CS" sz="2000" dirty="0">
                <a:solidFill>
                  <a:prstClr val="black"/>
                </a:solidFill>
                <a:latin typeface="Times New Roman"/>
                <a:ea typeface="Times New Roman"/>
              </a:rPr>
              <a:t>да бъдат по-гъвкави, креативни, да се адаптират бързо към динамичното ежедневие и промените, които настъпват около </a:t>
            </a:r>
            <a:r>
              <a:rPr lang="sr-Cyrl-CS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тях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bg-BG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66627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34020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0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435608" y="1775824"/>
            <a:ext cx="7498080" cy="447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БЕНЕФИЦИЕНТ: Община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Смядово, Област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Шумен</a:t>
            </a: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гр.Смядово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пл. „Княз Борис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№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bg-BG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0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тел. 05351/ 2130, е-</a:t>
            </a:r>
            <a:r>
              <a:rPr lang="en-US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mail: 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obshtina_smiadovo@abv.bg</a:t>
            </a:r>
            <a:endPara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Уеб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www.smyadovo.bg</a:t>
            </a:r>
            <a:endParaRPr lang="bg-BG" sz="20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2000" b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0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ПАРТНЬОР</a:t>
            </a:r>
            <a:r>
              <a:rPr lang="bg-BG" sz="2000" b="1" i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marL="0" indent="0">
              <a:spcAft>
                <a:spcPts val="0"/>
              </a:spcAft>
              <a:buNone/>
            </a:pPr>
            <a:r>
              <a:rPr lang="sr-Cyrl-CS" sz="2000" b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Център за професионално обучение"СТИК"</a:t>
            </a:r>
            <a:r>
              <a:rPr lang="sr-Cyrl-CS" sz="2000" b="1" i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sr-Cyrl-CS" sz="2000" i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br>
              <a:rPr lang="sr-Cyrl-CS" sz="2000" i="1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sr-Cyrl-CS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гр.Варна, ул."Парижка комуна"№2, тел.:052/607820, </a:t>
            </a:r>
            <a:br>
              <a:rPr lang="sr-Cyrl-CS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sr-Cyrl-CS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моб.: 0895 795 511; e-mail:</a:t>
            </a:r>
            <a:r>
              <a:rPr lang="en-US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sr-Cyrl-CS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stikcenter@abv.bg</a:t>
            </a:r>
            <a:endParaRPr lang="bg-BG" sz="20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58" y="5570625"/>
            <a:ext cx="669674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3" y="407672"/>
            <a:ext cx="66627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6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66273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1115616" y="2182505"/>
            <a:ext cx="316835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bg-BG" sz="2400" b="1" u="sng" dirty="0" smtClean="0">
                <a:effectLst/>
                <a:latin typeface="Times New Roman"/>
                <a:ea typeface="Times New Roman"/>
              </a:rPr>
              <a:t>Обща цел на проекта:</a:t>
            </a:r>
            <a:r>
              <a:rPr lang="bg-BG" sz="2400" dirty="0" smtClean="0">
                <a:effectLst/>
                <a:latin typeface="Times New Roman"/>
                <a:ea typeface="Times New Roman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bg-BG" sz="2000" dirty="0" smtClean="0">
                <a:effectLst/>
                <a:latin typeface="Times New Roman"/>
                <a:ea typeface="Times New Roman"/>
              </a:rPr>
              <a:t>А</a:t>
            </a:r>
            <a:r>
              <a:rPr lang="sr-Cyrl-CS" sz="2000" dirty="0" smtClean="0">
                <a:effectLst/>
                <a:latin typeface="Times New Roman"/>
                <a:ea typeface="Times New Roman"/>
              </a:rPr>
              <a:t>ктивиране и интеграция в заетост на младежи до 29-годишна възраст от община Смядово, които не са нито в образование или обучение, нито в заетост, включително не са регистрирани като безработни лица в Дирекция "Бюро по труда".</a:t>
            </a:r>
            <a:endParaRPr lang="bg-BG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5" name="Picture 3" descr="D:\Desktop\Активни\Снимки\received_86894408326269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82504"/>
            <a:ext cx="3331369" cy="38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704856" cy="5157192"/>
          </a:xfrm>
        </p:spPr>
        <p:txBody>
          <a:bodyPr>
            <a:normAutofit/>
          </a:bodyPr>
          <a:lstStyle/>
          <a:p>
            <a:pPr lvl="0" algn="l">
              <a:spcBef>
                <a:spcPts val="600"/>
              </a:spcBef>
              <a:spcAft>
                <a:spcPts val="600"/>
              </a:spcAft>
            </a:pPr>
            <a:r>
              <a:rPr lang="bg-BG" sz="2400" b="1" u="sng" dirty="0">
                <a:solidFill>
                  <a:prstClr val="black"/>
                </a:solidFill>
                <a:latin typeface="Times New Roman"/>
                <a:ea typeface="Times New Roman"/>
              </a:rPr>
              <a:t>Специфични цели:</a:t>
            </a:r>
            <a:endParaRPr lang="bg-BG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ts val="1680"/>
              </a:lnSpc>
              <a:spcBef>
                <a:spcPts val="0"/>
              </a:spcBef>
              <a:spcAft>
                <a:spcPts val="375"/>
              </a:spcAft>
              <a:buFont typeface="Wingdings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200" dirty="0">
                <a:solidFill>
                  <a:srgbClr val="333333"/>
                </a:solidFill>
                <a:latin typeface="Times New Roman"/>
                <a:ea typeface="Times New Roman"/>
              </a:rPr>
              <a:t>Идентифициране и мотивиране за активно поведение на пазара на труда на неактивни младежи за включване в продължителна заетост, обучение или връщане в образование. </a:t>
            </a:r>
            <a:endParaRPr lang="bg-BG" sz="2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ts val="1680"/>
              </a:lnSpc>
              <a:spcBef>
                <a:spcPts val="0"/>
              </a:spcBef>
              <a:spcAft>
                <a:spcPts val="375"/>
              </a:spcAft>
              <a:buFont typeface="Wingdings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200" dirty="0">
                <a:solidFill>
                  <a:srgbClr val="333333"/>
                </a:solidFill>
                <a:latin typeface="Times New Roman"/>
                <a:ea typeface="Times New Roman"/>
              </a:rPr>
              <a:t>Предоставяне на възможности за включване в обучение, първи/нов шанс за работа, както и придобиването на професионални умения и квалификация или насочване към връщане в образователната система на младежите</a:t>
            </a:r>
          </a:p>
          <a:p>
            <a:pPr marL="342900" lvl="0" indent="-342900" algn="just">
              <a:lnSpc>
                <a:spcPts val="1680"/>
              </a:lnSpc>
              <a:spcBef>
                <a:spcPts val="0"/>
              </a:spcBef>
              <a:spcAft>
                <a:spcPts val="375"/>
              </a:spcAft>
              <a:buFont typeface="Wingdings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200" dirty="0">
                <a:solidFill>
                  <a:srgbClr val="333333"/>
                </a:solidFill>
                <a:latin typeface="Times New Roman"/>
                <a:ea typeface="Times New Roman"/>
              </a:rPr>
              <a:t>Устойчиво интегриране на пазара на труда на младите хора</a:t>
            </a:r>
            <a:r>
              <a:rPr lang="bg-BG" sz="22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, неангажирани </a:t>
            </a:r>
            <a:r>
              <a:rPr lang="bg-BG" sz="2200" dirty="0">
                <a:solidFill>
                  <a:srgbClr val="333333"/>
                </a:solidFill>
                <a:latin typeface="Times New Roman"/>
                <a:ea typeface="Times New Roman"/>
              </a:rPr>
              <a:t>с трудова дейност, образование или обучение, включително младите хора, изложени на риск от социално изключване, и младите хора от маргинализирани общности.</a:t>
            </a:r>
            <a:endParaRPr lang="bg-BG" sz="2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ts val="1680"/>
              </a:lnSpc>
              <a:spcBef>
                <a:spcPts val="0"/>
              </a:spcBef>
              <a:buFont typeface="Wingdings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bg-BG" sz="2200" dirty="0">
                <a:solidFill>
                  <a:srgbClr val="333333"/>
                </a:solidFill>
                <a:latin typeface="Times New Roman"/>
                <a:ea typeface="Times New Roman"/>
              </a:rPr>
              <a:t>Увеличаване броя на икономически неактивните младежи от община Смядово извън образование и обучение на възраст до 29 г., които са получили предложение за обучение, работа или продължаване на образованието.</a:t>
            </a:r>
            <a:endParaRPr lang="bg-BG" sz="2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l">
              <a:spcBef>
                <a:spcPts val="0"/>
              </a:spcBef>
            </a:pPr>
            <a:r>
              <a:rPr lang="bg-BG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bg-BG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6667"/>
            <a:ext cx="66627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2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971600" y="1628800"/>
            <a:ext cx="7848872" cy="4968552"/>
          </a:xfrm>
        </p:spPr>
        <p:txBody>
          <a:bodyPr>
            <a:normAutofit fontScale="62500" lnSpcReduction="20000"/>
          </a:bodyPr>
          <a:lstStyle/>
          <a:p>
            <a:r>
              <a:rPr lang="bg-BG" sz="40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Дейности по проекта:</a:t>
            </a:r>
            <a:r>
              <a:rPr lang="bg-BG" sz="4000" b="1" dirty="0" smtClean="0">
                <a:effectLst/>
                <a:latin typeface="Times New Roman"/>
                <a:ea typeface="Times New Roman"/>
              </a:rPr>
              <a:t> </a:t>
            </a:r>
            <a:endParaRPr lang="bg-BG" dirty="0" smtClean="0">
              <a:effectLst/>
              <a:latin typeface="Times New Roman"/>
              <a:ea typeface="Times New Roman"/>
            </a:endParaRPr>
          </a:p>
          <a:p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  <a:endParaRPr lang="bg-BG" b="1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 №1 – </a:t>
            </a: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„ 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ИДЕНТИФИЦИРАНЕ НА ИКОНОМИЧЕСКИ НЕАКТИВНИ МЛАДЕЖИ ДО 29 ГОДИШНА ВЪЗРАСТ, ВКЛЮЧИТЕЛНО КОИТО НЕ СА ОБВЪРЗАНИ В ОБРАЗОВАНИЕ ИЛИ ОБУЧЕНИЕ, И АКТИВИРАНЕ ЗА ВКЛЮЧВАНЕТО ИМ В ПАЗАРА НА ТРУДА“</a:t>
            </a:r>
            <a:endParaRPr lang="bg-BG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  <a:endParaRPr lang="bg-BG" b="1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 №2 – 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„ ПРЕДОСТАВЯНЕ НА МОТИВАЦИОННИ ОБУЧЕНИЯ ЗА АКТИВНО ТЪРСЕНЕ НА РАБОТА“</a:t>
            </a:r>
            <a:endParaRPr lang="bg-BG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  <a:endParaRPr lang="bg-BG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 №3 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–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„ПРЕДОСТАВЯНЕ НА ОБУЧЕНИЯ ЗА ПРИДОБИВАНЕ НА </a:t>
            </a:r>
            <a:r>
              <a:rPr lang="bg-BG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ПРОФЕСИОНАЛНА КВАЛИФИКАЦИЯ ИЛИ 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КЛЮЧОВИ КОМПЕТЕНТНОСТИ В ОБЛАСТ </a:t>
            </a:r>
            <a:r>
              <a:rPr lang="bg-BG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ДИГИТАЛНА КОМПЕТЕНТН</a:t>
            </a:r>
            <a:r>
              <a:rPr lang="bg-BG">
                <a:solidFill>
                  <a:schemeClr val="tx1"/>
                </a:solidFill>
                <a:latin typeface="Times New Roman"/>
                <a:ea typeface="Calibri"/>
              </a:rPr>
              <a:t>О</a:t>
            </a:r>
            <a:r>
              <a:rPr lang="bg-BG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СТ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“</a:t>
            </a:r>
            <a:endParaRPr lang="bg-BG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 №4 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–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„НАЕМАНЕ НА ЛИЦА ОТ ЦЕЛЕВАТА ГРУПА НА ДЛЪЖНОСТИ, ПОПАДАЩИ В ОБХВАТА НА ЕДИНИЧНИ ГРУПИ ПРОФЕСИИ ОТ 2 ДО 9 КЛАС ОТ НКПД 2011Г., ЗА ПЕРИОД ОТ 6 МЕСЕЦА</a:t>
            </a: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“</a:t>
            </a:r>
            <a:endParaRPr lang="bg-BG" b="1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 №5 </a:t>
            </a:r>
            <a:r>
              <a:rPr lang="bg-BG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–„ОРГАНИЗАЦИЯ И УПРАВЛЕНИЕ НА ПРОЕКТА“</a:t>
            </a:r>
          </a:p>
          <a:p>
            <a:pPr algn="just">
              <a:spcAft>
                <a:spcPts val="0"/>
              </a:spcAft>
            </a:pPr>
            <a:r>
              <a:rPr lang="bg-BG" sz="16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  <a:endParaRPr lang="bg-BG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bg-BG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ДЕЙНОСТ №6 – </a:t>
            </a:r>
            <a:r>
              <a:rPr lang="sr-Cyrl-CS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„ИНФОРМАЦИЯ И ПУБЛИЧНОСТ“</a:t>
            </a:r>
            <a:endParaRPr lang="bg-BG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 </a:t>
            </a:r>
            <a:endParaRPr lang="bg-BG" b="1" dirty="0" smtClean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endParaRPr lang="bg-BG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66627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0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3"/>
          <p:cNvSpPr>
            <a:spLocks noGrp="1"/>
          </p:cNvSpPr>
          <p:nvPr>
            <p:ph sz="quarter" idx="14"/>
          </p:nvPr>
        </p:nvSpPr>
        <p:spPr>
          <a:xfrm>
            <a:off x="827584" y="1600200"/>
            <a:ext cx="5256584" cy="514116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600" b="1" dirty="0" smtClean="0"/>
              <a:t>Основн</a:t>
            </a:r>
            <a:r>
              <a:rPr lang="bg-BG" sz="3600" b="1" dirty="0"/>
              <a:t>а целева група</a:t>
            </a:r>
            <a:r>
              <a:rPr lang="ru-RU" sz="3600" b="1" dirty="0"/>
              <a:t> по проекта: </a:t>
            </a:r>
            <a:endParaRPr lang="en-US" sz="3600" b="1" dirty="0" smtClean="0"/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икономически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неактивни младежи на възраст от 18 до 29 год., които не са в образование или обучение и не са регистрирани в дирекция "Бюро по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труда“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възраст от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до 29 години.</a:t>
            </a:r>
          </a:p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 на образование - основно и/или средно.</a:t>
            </a:r>
          </a:p>
          <a:p>
            <a:r>
              <a:rPr lang="sr-Cyrl-C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формирането на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целевата</a:t>
            </a: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група влияят различни фактори като: семейна среда; социална среда; начин на живот; образование; квалификация и опит; поведение на пазара на труда; мотивация.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00645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Desktop\Активни\Снимки\received_8689440632627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1632636"/>
            <a:ext cx="2808314" cy="46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0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987702" y="1412776"/>
            <a:ext cx="7818072" cy="5149552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bg-BG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 обучение</a:t>
            </a:r>
            <a:endParaRPr lang="bg-BG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endParaRPr lang="bg-BG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Търсене и кандидатстване за работа;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Изготвяне на автобиография;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Изготвяне на мотивационно писмо/препоръки;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Източници на информация за търсене на работа;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за интервю за работа;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Първи дни на работното място;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с колеги и ръководители;</a:t>
            </a:r>
          </a:p>
          <a:p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за учене през целия живот.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2527"/>
            <a:ext cx="700645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98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19200" y="476672"/>
            <a:ext cx="7239000" cy="648072"/>
          </a:xfrm>
        </p:spPr>
        <p:txBody>
          <a:bodyPr/>
          <a:lstStyle/>
          <a:p>
            <a:pPr algn="ctr"/>
            <a:r>
              <a:rPr lang="bg-BG" sz="4400" dirty="0" smtClean="0"/>
              <a:t>Мотивационни обучения</a:t>
            </a:r>
            <a:endParaRPr lang="bg-BG" sz="4400" dirty="0"/>
          </a:p>
        </p:txBody>
      </p:sp>
      <p:pic>
        <p:nvPicPr>
          <p:cNvPr id="2050" name="Picture 2" descr="D:\Desktop\Активни\снимки мотивационно обучение, пресконференция\DSC03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5209"/>
            <a:ext cx="3206684" cy="24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esktop\Активни\снимки мотивационно обучение, пресконференция\DSC03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98104"/>
            <a:ext cx="3168352" cy="23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esktop\Активни\снимки мотивационно обучение, пресконференция\DSC03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67331"/>
            <a:ext cx="3312368" cy="24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esktop\Активни\снимки мотивационно обучение, пресконференция\DSC03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067331"/>
            <a:ext cx="3312367" cy="24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 algn="ctr">
              <a:buNone/>
            </a:pPr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bg-BG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Професионално обучение</a:t>
            </a:r>
          </a:p>
          <a:p>
            <a:pPr marL="82296" indent="0" algn="ctr">
              <a:buNone/>
            </a:pPr>
            <a:endParaRPr lang="bg-BG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„Помощник в строителството“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„Работник в озеленяването“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„Еколог“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„Оператор на компютър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9901"/>
            <a:ext cx="700645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91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19200" y="476672"/>
            <a:ext cx="7239000" cy="792088"/>
          </a:xfrm>
        </p:spPr>
        <p:txBody>
          <a:bodyPr/>
          <a:lstStyle/>
          <a:p>
            <a:pPr algn="ctr"/>
            <a:r>
              <a:rPr lang="bg-BG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bg-BG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bg-BG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Професионално обучение</a:t>
            </a:r>
            <a:br>
              <a:rPr lang="bg-BG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bg-BG" sz="40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ОЗЕЛЕНИТЕЛИ</a:t>
            </a:r>
            <a:endParaRPr lang="bg-BG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75" name="Picture 3" descr="D:\Desktop\Активни\снимки мотивационно обучение, пресконференция\DSC03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5391"/>
            <a:ext cx="3600399" cy="227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esktop\Активни\снимки мотивационно обучение, пресконференция\DSC03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5391"/>
            <a:ext cx="3600400" cy="227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esktop\Активни\Сканирани документи ИСУН АКТИВНИ\снимки\практика озеленители\IMG_20160719_093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828540"/>
            <a:ext cx="3600397" cy="2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esktop\Активни\Сканирани документи ИСУН АКТИВНИ\снимки\практика озеленители\IMG_20160803_092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4" y="3828540"/>
            <a:ext cx="3605158" cy="235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TM01859868[[fn=Топли]]</Template>
  <TotalTime>1267</TotalTime>
  <Words>662</Words>
  <Application>Microsoft Office PowerPoint</Application>
  <PresentationFormat>Презентация на цял екран (4:3)</PresentationFormat>
  <Paragraphs>91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18</vt:i4>
      </vt:variant>
    </vt:vector>
  </HeadingPairs>
  <TitlesOfParts>
    <vt:vector size="19" baseType="lpstr">
      <vt:lpstr>Thermal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Мотивационни обучения</vt:lpstr>
      <vt:lpstr>Презентация на PowerPoint</vt:lpstr>
      <vt:lpstr> Професионално обучение ОЗЕЛЕНИТЕЛИ</vt:lpstr>
      <vt:lpstr>Презентация на PowerPoint</vt:lpstr>
      <vt:lpstr>Презентация на PowerPoint</vt:lpstr>
      <vt:lpstr>Презентация на PowerPoint</vt:lpstr>
      <vt:lpstr>Резултати в цифри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Veronika</dc:creator>
  <cp:lastModifiedBy>Veronika</cp:lastModifiedBy>
  <cp:revision>88</cp:revision>
  <dcterms:created xsi:type="dcterms:W3CDTF">2016-06-28T11:24:51Z</dcterms:created>
  <dcterms:modified xsi:type="dcterms:W3CDTF">2017-05-05T08:20:13Z</dcterms:modified>
</cp:coreProperties>
</file>