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19" r:id="rId4"/>
    <p:sldId id="273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</p:sldIdLst>
  <p:sldSz cx="9144000" cy="6858000" type="screen4x3"/>
  <p:notesSz cx="9942513" cy="676116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9B4EB-DE28-45BF-AB2F-A7F6F92514AB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7669-C7D2-4BE0-84A6-CFDFD7E191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5382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A2FC9-8894-480E-B402-4FA023ACEA82}" type="datetimeFigureOut">
              <a:rPr lang="bg-BG" smtClean="0"/>
              <a:t>11.12.2017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6C1F8-C0BA-465D-96DE-DE8910F2C0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147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6C1F8-C0BA-465D-96DE-DE8910F2C081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39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8E9D-2AC8-4B65-9C00-A2FBDE0F98C0}" type="datetime1">
              <a:rPr lang="bg-BG" smtClean="0"/>
              <a:t>11.12.2017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235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883E-E6C2-442A-B7FF-B32D80EA25A2}" type="datetime1">
              <a:rPr lang="bg-BG" smtClean="0"/>
              <a:t>11.12.2017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113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EAFC-E522-464A-80A8-DE120240C82B}" type="datetime1">
              <a:rPr lang="bg-BG" smtClean="0"/>
              <a:t>11.12.2017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428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AF0A-E5FC-4CA8-ADEF-B0A31562F1F4}" type="datetime1">
              <a:rPr lang="bg-BG" smtClean="0"/>
              <a:t>11.12.2017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459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15B9-40BB-4580-B759-E47E15E4B559}" type="datetime1">
              <a:rPr lang="bg-BG" smtClean="0"/>
              <a:t>11.12.2017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080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B93-8D0F-411E-9158-54C6275D10F6}" type="datetime1">
              <a:rPr lang="bg-BG" smtClean="0"/>
              <a:t>11.12.2017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782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4706-2D65-4936-BEB9-138EDBA917EC}" type="datetime1">
              <a:rPr lang="bg-BG" smtClean="0"/>
              <a:t>11.12.2017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155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880D-C5FD-482E-B6DD-56C9A29A1DAA}" type="datetime1">
              <a:rPr lang="bg-BG" smtClean="0"/>
              <a:t>11.12.2017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108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8D42-FCDF-4C2E-ACAF-6AA055D564A2}" type="datetime1">
              <a:rPr lang="bg-BG" smtClean="0"/>
              <a:t>11.12.2017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078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44B0-EABB-4CA3-9C89-A6CF45CABE03}" type="datetime1">
              <a:rPr lang="bg-BG" smtClean="0"/>
              <a:t>11.12.2017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406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CE9B-6959-4D85-B819-5F53B93EAD2F}" type="datetime1">
              <a:rPr lang="bg-BG" smtClean="0"/>
              <a:t>11.12.2017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662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90730-E748-43BB-AF2A-9A4EDE538D92}" type="datetime1">
              <a:rPr lang="bg-BG" smtClean="0"/>
              <a:t>11.12.2017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g-BG" smtClean="0"/>
              <a:t>Договор № </a:t>
            </a:r>
            <a:r>
              <a:rPr lang="en-US" smtClean="0"/>
              <a:t>BG05M9OP001-2.005-0048-C02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9958A-4244-4B77-9C84-5A0148CABA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183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69974" cy="311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542033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 ПРОГРАМА</a:t>
            </a:r>
            <a:b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ЧОВЕШКИТЕ РЕСУРСИ</a:t>
            </a:r>
            <a:b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2014 - 2020</a:t>
            </a: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345704"/>
          </a:xfrm>
        </p:spPr>
        <p:txBody>
          <a:bodyPr/>
          <a:lstStyle/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 социален фонд</a:t>
            </a:r>
            <a:endParaRPr lang="bg-B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640"/>
            <a:ext cx="3797927" cy="1910472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827584" y="530120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за безвъзмездна финансова помощ </a:t>
            </a:r>
          </a:p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BG05M9OP001-2.005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"</a:t>
            </a:r>
            <a:r>
              <a:rPr lang="bg-B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включване"</a:t>
            </a:r>
          </a:p>
        </p:txBody>
      </p:sp>
    </p:spTree>
    <p:extLst>
      <p:ext uri="{BB962C8B-B14F-4D97-AF65-F5344CB8AC3E}">
        <p14:creationId xmlns:p14="http://schemas.microsoft.com/office/powerpoint/2010/main" val="24556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Arial Black" panose="020B0A04020102020204" pitchFamily="34" charset="0"/>
              </a:rPr>
              <a:t>10. </a:t>
            </a:r>
            <a:r>
              <a:rPr lang="ru-RU" dirty="0" err="1" smtClean="0">
                <a:latin typeface="Arial Black" panose="020B0A04020102020204" pitchFamily="34" charset="0"/>
              </a:rPr>
              <a:t>Иновативна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социална</a:t>
            </a:r>
            <a:r>
              <a:rPr lang="ru-RU" dirty="0" smtClean="0">
                <a:latin typeface="Arial Black" panose="020B0A04020102020204" pitchFamily="34" charset="0"/>
              </a:rPr>
              <a:t> услуга – „Мобилен </a:t>
            </a:r>
            <a:r>
              <a:rPr lang="ru-RU" dirty="0" err="1" smtClean="0">
                <a:latin typeface="Arial Black" panose="020B0A04020102020204" pitchFamily="34" charset="0"/>
              </a:rPr>
              <a:t>екип</a:t>
            </a:r>
            <a:r>
              <a:rPr lang="ru-RU" dirty="0" smtClean="0">
                <a:latin typeface="Arial Black" panose="020B0A04020102020204" pitchFamily="34" charset="0"/>
              </a:rPr>
              <a:t> за </a:t>
            </a:r>
            <a:r>
              <a:rPr lang="ru-RU" dirty="0" err="1" smtClean="0">
                <a:latin typeface="Arial Black" panose="020B0A04020102020204" pitchFamily="34" charset="0"/>
              </a:rPr>
              <a:t>подкрепа</a:t>
            </a:r>
            <a:r>
              <a:rPr lang="ru-RU" dirty="0" smtClean="0">
                <a:latin typeface="Arial Black" panose="020B0A04020102020204" pitchFamily="34" charset="0"/>
              </a:rPr>
              <a:t> в </a:t>
            </a:r>
            <a:r>
              <a:rPr lang="ru-RU" dirty="0" err="1" smtClean="0">
                <a:latin typeface="Arial Black" panose="020B0A04020102020204" pitchFamily="34" charset="0"/>
              </a:rPr>
              <a:t>домашна</a:t>
            </a:r>
            <a:r>
              <a:rPr lang="ru-RU" dirty="0" smtClean="0">
                <a:latin typeface="Arial Black" panose="020B0A04020102020204" pitchFamily="34" charset="0"/>
              </a:rPr>
              <a:t> среда, чрез </a:t>
            </a:r>
            <a:r>
              <a:rPr lang="ru-RU" dirty="0" err="1" smtClean="0">
                <a:latin typeface="Arial Black" panose="020B0A04020102020204" pitchFamily="34" charset="0"/>
              </a:rPr>
              <a:t>предоставяне</a:t>
            </a:r>
            <a:r>
              <a:rPr lang="ru-RU" dirty="0" smtClean="0">
                <a:latin typeface="Arial Black" panose="020B0A04020102020204" pitchFamily="34" charset="0"/>
              </a:rPr>
              <a:t> на </a:t>
            </a:r>
            <a:r>
              <a:rPr lang="ru-RU" dirty="0" err="1" smtClean="0">
                <a:latin typeface="Arial Black" panose="020B0A04020102020204" pitchFamily="34" charset="0"/>
              </a:rPr>
              <a:t>социално-здравни</a:t>
            </a:r>
            <a:r>
              <a:rPr lang="ru-RU" dirty="0" smtClean="0">
                <a:latin typeface="Arial Black" panose="020B0A04020102020204" pitchFamily="34" charset="0"/>
              </a:rPr>
              <a:t> услуги за активно </a:t>
            </a:r>
            <a:r>
              <a:rPr lang="ru-RU" dirty="0" err="1" smtClean="0">
                <a:latin typeface="Arial Black" panose="020B0A04020102020204" pitchFamily="34" charset="0"/>
              </a:rPr>
              <a:t>включване</a:t>
            </a:r>
            <a:r>
              <a:rPr lang="ru-RU" dirty="0" smtClean="0">
                <a:latin typeface="Arial Black" panose="020B0A04020102020204" pitchFamily="34" charset="0"/>
              </a:rPr>
              <a:t>“</a:t>
            </a:r>
          </a:p>
          <a:p>
            <a:pPr marL="0" indent="0" algn="just">
              <a:buNone/>
            </a:pPr>
            <a:r>
              <a:rPr lang="ru-RU" dirty="0" smtClean="0">
                <a:latin typeface="Arial Black" panose="020B0A04020102020204" pitchFamily="34" charset="0"/>
              </a:rPr>
              <a:t>11. </a:t>
            </a:r>
            <a:r>
              <a:rPr lang="ru-RU" dirty="0" err="1" smtClean="0">
                <a:latin typeface="Arial Black" panose="020B0A04020102020204" pitchFamily="34" charset="0"/>
              </a:rPr>
              <a:t>Обновяване</a:t>
            </a:r>
            <a:r>
              <a:rPr lang="ru-RU" dirty="0" smtClean="0">
                <a:latin typeface="Arial Black" panose="020B0A04020102020204" pitchFamily="34" charset="0"/>
              </a:rPr>
              <a:t> и </a:t>
            </a:r>
            <a:r>
              <a:rPr lang="ru-RU" dirty="0" err="1" smtClean="0">
                <a:latin typeface="Arial Black" panose="020B0A04020102020204" pitchFamily="34" charset="0"/>
              </a:rPr>
              <a:t>текущ</a:t>
            </a:r>
            <a:r>
              <a:rPr lang="ru-RU" dirty="0" smtClean="0">
                <a:latin typeface="Arial Black" panose="020B0A04020102020204" pitchFamily="34" charset="0"/>
              </a:rPr>
              <a:t> ремонт на </a:t>
            </a:r>
            <a:r>
              <a:rPr lang="ru-RU" dirty="0" err="1" smtClean="0">
                <a:latin typeface="Arial Black" panose="020B0A04020102020204" pitchFamily="34" charset="0"/>
              </a:rPr>
              <a:t>помещенията</a:t>
            </a:r>
            <a:r>
              <a:rPr lang="ru-RU" dirty="0" smtClean="0">
                <a:latin typeface="Arial Black" panose="020B0A04020102020204" pitchFamily="34" charset="0"/>
              </a:rPr>
              <a:t>, в </a:t>
            </a:r>
            <a:r>
              <a:rPr lang="ru-RU" dirty="0" err="1" smtClean="0">
                <a:latin typeface="Arial Black" panose="020B0A04020102020204" pitchFamily="34" charset="0"/>
              </a:rPr>
              <a:t>които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ще</a:t>
            </a:r>
            <a:r>
              <a:rPr lang="ru-RU" dirty="0" smtClean="0">
                <a:latin typeface="Arial Black" panose="020B0A04020102020204" pitchFamily="34" charset="0"/>
              </a:rPr>
              <a:t> се предоставят </a:t>
            </a:r>
            <a:r>
              <a:rPr lang="ru-RU" dirty="0" err="1" smtClean="0">
                <a:latin typeface="Arial Black" panose="020B0A04020102020204" pitchFamily="34" charset="0"/>
              </a:rPr>
              <a:t>услугите</a:t>
            </a:r>
            <a:r>
              <a:rPr lang="ru-RU" dirty="0" smtClean="0">
                <a:latin typeface="Arial Black" panose="020B0A04020102020204" pitchFamily="34" charset="0"/>
              </a:rPr>
              <a:t> и доставка на </a:t>
            </a:r>
            <a:r>
              <a:rPr lang="ru-RU" dirty="0" err="1" smtClean="0">
                <a:latin typeface="Arial Black" panose="020B0A04020102020204" pitchFamily="34" charset="0"/>
              </a:rPr>
              <a:t>подходящо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оборудване</a:t>
            </a:r>
            <a:r>
              <a:rPr lang="ru-RU" dirty="0" smtClean="0">
                <a:latin typeface="Arial Black" panose="020B0A04020102020204" pitchFamily="34" charset="0"/>
              </a:rPr>
              <a:t> и </a:t>
            </a:r>
            <a:r>
              <a:rPr lang="ru-RU" dirty="0" err="1" smtClean="0">
                <a:latin typeface="Arial Black" panose="020B0A04020102020204" pitchFamily="34" charset="0"/>
              </a:rPr>
              <a:t>обзавеждане</a:t>
            </a:r>
            <a:endParaRPr lang="bg-BG" dirty="0">
              <a:latin typeface="Arial Black" panose="020B0A04020102020204" pitchFamily="34" charset="0"/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10</a:t>
            </a:fld>
            <a:endParaRPr lang="bg-BG"/>
          </a:p>
        </p:txBody>
      </p:sp>
      <p:sp>
        <p:nvSpPr>
          <p:cNvPr id="6" name="Контейнер за долния колонтитул 3"/>
          <p:cNvSpPr txBox="1">
            <a:spLocks/>
          </p:cNvSpPr>
          <p:nvPr/>
        </p:nvSpPr>
        <p:spPr>
          <a:xfrm>
            <a:off x="467544" y="609329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документ е създаден в рамките на проект  № 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BG05M9OP001-2.005-0048-C02</a:t>
            </a:r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„Предоставяне на иновативни социални услуги за активно включване в община Смядово“,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 се осъществява с финансовата подкрепа на Европейския социален фонд чрез Оперативна програма „Развитие на човешките ресурси” 2014-2020 г.</a:t>
            </a:r>
          </a:p>
          <a:p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 www.eufunds.bg ------------------------------------------------------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0648"/>
            <a:ext cx="4389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лавие 1"/>
          <p:cNvSpPr>
            <a:spLocks noGrp="1"/>
          </p:cNvSpPr>
          <p:nvPr>
            <p:ph type="title"/>
          </p:nvPr>
        </p:nvSpPr>
        <p:spPr>
          <a:xfrm>
            <a:off x="468313" y="1271588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по проекта (информация)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Дейностите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проектното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предложение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бъдат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насочени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следните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целеви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Икономически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неактивни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лица-11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броя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Хора с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увреждания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техните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семейства-8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броя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Семейства с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деца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 увреждания-3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броя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Деца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възрастни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риск - 50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броя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Чрез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реализиране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дейностите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проекта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допринесе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повишаване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мотивацията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неактивните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лица за активно поведение 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пазара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труда. След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предоставяне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обучение на 27лица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бъдат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мотивирани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търсят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работа, да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работят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да се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регистрират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бюрото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 труда.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есионалното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ориентиране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консултиране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спомогне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придобиване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умения за активно поведение 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пазара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труда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трудова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реализация.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рамките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проекта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планирани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дейности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мотивиране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насърчаване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участието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пазара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труда и 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лица,полагащи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грижи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зависими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членове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семейството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11</a:t>
            </a:fld>
            <a:endParaRPr lang="bg-BG"/>
          </a:p>
        </p:txBody>
      </p:sp>
      <p:sp>
        <p:nvSpPr>
          <p:cNvPr id="6" name="Контейнер за долния колонтитул 3"/>
          <p:cNvSpPr txBox="1">
            <a:spLocks/>
          </p:cNvSpPr>
          <p:nvPr/>
        </p:nvSpPr>
        <p:spPr>
          <a:xfrm>
            <a:off x="467544" y="609329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документ е създаден в рамките на проект  №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BG05M9OP001-2.005-0048-C02</a:t>
            </a:r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„Предоставяне на иновативни социални услуги за активно включване в община Смядово“,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социален фонд чрез Оперативна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„Развитие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човешките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2014-2020 г.</a:t>
            </a:r>
          </a:p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 www.eufunds.bg ------------------------------------------------------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0648"/>
            <a:ext cx="4389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лавие 1"/>
          <p:cNvSpPr>
            <a:spLocks noGrp="1"/>
          </p:cNvSpPr>
          <p:nvPr>
            <p:ph type="title"/>
          </p:nvPr>
        </p:nvSpPr>
        <p:spPr>
          <a:xfrm>
            <a:off x="545642" y="908720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Целеви групи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 ЗА ВНИМАНИЕТО!</a:t>
            </a:r>
          </a:p>
          <a:p>
            <a:pPr marL="0" indent="0" algn="ctr">
              <a:buNone/>
            </a:pPr>
            <a:endParaRPr lang="bg-B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повече информация: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www.smyadovo.bg</a:t>
            </a:r>
            <a:endParaRPr lang="bg-B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12</a:t>
            </a:fld>
            <a:endParaRPr lang="bg-BG"/>
          </a:p>
        </p:txBody>
      </p:sp>
      <p:sp>
        <p:nvSpPr>
          <p:cNvPr id="6" name="Контейнер за долния колонтитул 3"/>
          <p:cNvSpPr txBox="1">
            <a:spLocks/>
          </p:cNvSpPr>
          <p:nvPr/>
        </p:nvSpPr>
        <p:spPr>
          <a:xfrm>
            <a:off x="430745" y="5805264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документ е създаден в рамките на проект  №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-2.005-0048-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C02</a:t>
            </a:r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„Предоставяне на иновативни социални услуги за активно включване в община Смядово“,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социален фонд чрез Оперативна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„Развитие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човешките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2014-2020 г.</a:t>
            </a:r>
          </a:p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www.eufunds.bg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------------------------------------------------------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0648"/>
            <a:ext cx="4389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7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88641"/>
            <a:ext cx="4392489" cy="1008111"/>
          </a:xfrm>
        </p:spPr>
      </p:pic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2</a:t>
            </a:fld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755576" y="1628800"/>
            <a:ext cx="756084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Бенефициент: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Смядово</a:t>
            </a:r>
          </a:p>
          <a:p>
            <a:pPr>
              <a:lnSpc>
                <a:spcPct val="200000"/>
              </a:lnSpc>
            </a:pP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Партньор: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„Елемент 2002“ ЕООД – гр. Варна</a:t>
            </a:r>
          </a:p>
          <a:p>
            <a:pPr>
              <a:lnSpc>
                <a:spcPct val="200000"/>
              </a:lnSpc>
            </a:pP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 стартиране: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01.07.2017 г.</a:t>
            </a:r>
          </a:p>
          <a:p>
            <a:pPr>
              <a:lnSpc>
                <a:spcPct val="200000"/>
              </a:lnSpc>
            </a:pP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 приключване: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01.12.2018 г.</a:t>
            </a:r>
          </a:p>
          <a:p>
            <a:pPr>
              <a:lnSpc>
                <a:spcPct val="200000"/>
              </a:lnSpc>
            </a:pP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Място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Смядово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на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месеци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>
              <a:lnSpc>
                <a:spcPct val="200000"/>
              </a:lnSpc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 бюджет на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390 960,17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372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755576" y="129578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 информация</a:t>
            </a:r>
            <a:endParaRPr lang="bg-BG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88641"/>
            <a:ext cx="4392489" cy="1008111"/>
          </a:xfrm>
        </p:spPr>
      </p:pic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3</a:t>
            </a:fld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757916" y="2060848"/>
            <a:ext cx="7560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цел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 за комплексна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нуждаещите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лица,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съобразно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потребности. </a:t>
            </a:r>
          </a:p>
          <a:p>
            <a:pPr algn="just"/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Разширяване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живот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увреждания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семейства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 за независим и самостоятелен начин на живот чрез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заетост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интеграция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труда; Реализация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улесняване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заетост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увреждания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комплекс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функцониране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372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bg-BG" altLang="bg-B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755576" y="1295781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на проекта</a:t>
            </a:r>
            <a:endParaRPr lang="bg-BG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01152"/>
          </a:xfrm>
        </p:spPr>
        <p:txBody>
          <a:bodyPr>
            <a:normAutofit/>
          </a:bodyPr>
          <a:lstStyle/>
          <a:p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по проекта (информация)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99330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0" i="0" dirty="0" err="1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Дейност</a:t>
            </a:r>
            <a:r>
              <a:rPr lang="ru-RU" sz="20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за организация и управление на проекта</a:t>
            </a:r>
          </a:p>
          <a:p>
            <a:pPr marL="0" indent="0" algn="just">
              <a:buNone/>
            </a:pP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Сформиране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Екип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за организация и управление на проекта,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който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ръководи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и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изпълнява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стриктно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заложените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дейности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.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Екипът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включва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4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членове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: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ръководител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- 1, технически сътрудник-1; координатор - 1,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счетоводител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- 1.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Целта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дейността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е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осъществяване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качествено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управление на проекта.</a:t>
            </a:r>
          </a:p>
          <a:p>
            <a:pPr marL="0" indent="0" algn="just">
              <a:buNone/>
            </a:pPr>
            <a:r>
              <a:rPr lang="ru-RU" sz="2000" b="1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2.    </a:t>
            </a:r>
            <a:r>
              <a:rPr lang="ru-RU" sz="2000" i="0" dirty="0" err="1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Дейност</a:t>
            </a:r>
            <a:r>
              <a:rPr lang="ru-RU" sz="200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по информация и </a:t>
            </a:r>
            <a:r>
              <a:rPr lang="ru-RU" sz="2000" i="0" dirty="0" err="1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комуникация</a:t>
            </a:r>
            <a:endParaRPr lang="ru-RU" sz="2000" i="0" dirty="0" smtClean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Целта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дейността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е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информиране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обществеността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за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дейностите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проекта и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оказаната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финансова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помощ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от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фондовете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Европейския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съюз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.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Предвижда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се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провеждане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2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информационни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събития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- в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началото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и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преди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приключването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дейностите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по проекта с цел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популяризиране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на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дейностите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и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резултатите</a:t>
            </a:r>
            <a:r>
              <a:rPr lang="ru-RU" sz="1600" i="1" dirty="0" smtClean="0">
                <a:solidFill>
                  <a:srgbClr val="333333"/>
                </a:solidFill>
                <a:latin typeface="Roboto"/>
              </a:rPr>
              <a:t>;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i="1" dirty="0">
                <a:solidFill>
                  <a:srgbClr val="333333"/>
                </a:solidFill>
                <a:latin typeface="Roboto"/>
              </a:rPr>
              <a:t>п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убликации в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местни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вестници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и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текущи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публикации в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официалния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сайт на Община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Смядово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с информация за проекта,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реализираните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дейности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и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финансиращата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1600" b="0" i="1" dirty="0" err="1" smtClean="0">
                <a:solidFill>
                  <a:srgbClr val="333333"/>
                </a:solidFill>
                <a:effectLst/>
                <a:latin typeface="Roboto"/>
              </a:rPr>
              <a:t>програма</a:t>
            </a:r>
            <a:r>
              <a:rPr lang="ru-RU" sz="1600" b="0" i="1" dirty="0" smtClean="0">
                <a:solidFill>
                  <a:srgbClr val="333333"/>
                </a:solidFill>
                <a:effectLst/>
                <a:latin typeface="Roboto"/>
              </a:rPr>
              <a:t> .</a:t>
            </a:r>
            <a:endParaRPr lang="bg-BG" sz="1600" i="1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4</a:t>
            </a:fld>
            <a:endParaRPr lang="bg-BG"/>
          </a:p>
        </p:txBody>
      </p:sp>
      <p:sp>
        <p:nvSpPr>
          <p:cNvPr id="6" name="Контейнер за долния колонтитул 3"/>
          <p:cNvSpPr txBox="1">
            <a:spLocks/>
          </p:cNvSpPr>
          <p:nvPr/>
        </p:nvSpPr>
        <p:spPr>
          <a:xfrm>
            <a:off x="457939" y="609329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документ е създаден в рамките на проект  №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-2.005-0048-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C02</a:t>
            </a:r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„Предоставяне на иновативни социални услуги за активно включване в община Смядово“,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социален фонд чрез Оперативна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„Развитие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човешките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2014-2020 г.</a:t>
            </a:r>
          </a:p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www.eufunds.bg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------------------------------------------------------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0648"/>
            <a:ext cx="4389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0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bg-BG" dirty="0" smtClean="0"/>
              <a:t>3.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Професионално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информиране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консултиране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вкл. по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въпроси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относно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упражняването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трудови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осигурителни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права на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лицата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полагащи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грижи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за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зависими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членове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или на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хората</a:t>
            </a:r>
            <a:r>
              <a:rPr lang="ru-RU" sz="26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с </a:t>
            </a:r>
            <a:r>
              <a:rPr lang="ru-RU" sz="26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увреждане</a:t>
            </a:r>
            <a:endParaRPr lang="ru-RU" sz="26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 на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неактивни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над 30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годишна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2. лица,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полагащи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грижи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семейства и на 3. хора 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увреждания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Чрез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съобразно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психофизическите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целевата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кариерен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обучаващи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институции.</a:t>
            </a:r>
          </a:p>
          <a:p>
            <a:pPr marL="0" indent="0" algn="just">
              <a:buNone/>
            </a:pP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неактивните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включването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пазара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труда; лица,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полагащи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грижи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семейства и на хора 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увреждания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включващи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насочване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кариерно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подпомагане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личностен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при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кариерно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развитие.</a:t>
            </a:r>
            <a:endParaRPr lang="bg-B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5</a:t>
            </a:fld>
            <a:endParaRPr lang="bg-BG"/>
          </a:p>
        </p:txBody>
      </p:sp>
      <p:sp>
        <p:nvSpPr>
          <p:cNvPr id="6" name="Контейнер за долния колонтитул 3"/>
          <p:cNvSpPr txBox="1">
            <a:spLocks/>
          </p:cNvSpPr>
          <p:nvPr/>
        </p:nvSpPr>
        <p:spPr>
          <a:xfrm>
            <a:off x="467544" y="609329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документ е създаден в рамките на проект  № 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BG05M9OP001-2.005-0048-C02</a:t>
            </a:r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„Предоставяне на иновативни социални услуги за активно включване в община Смядово“,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 се осъществява с финансовата подкрепа на Европейския социален фонд чрез Оперативна програма „Развитие на човешките ресурси” 2014-2020 г.</a:t>
            </a:r>
          </a:p>
          <a:p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 www.eufunds.bg ------------------------------------------------------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0648"/>
            <a:ext cx="4389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лавие 1"/>
          <p:cNvSpPr>
            <a:spLocks noGrp="1"/>
          </p:cNvSpPr>
          <p:nvPr>
            <p:ph type="title"/>
          </p:nvPr>
        </p:nvSpPr>
        <p:spPr>
          <a:xfrm>
            <a:off x="468313" y="1271588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по проекта (информация)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Осигуряване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заетост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лицата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от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целевите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след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предоставяне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на обучение на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длъжности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попадащи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в обхвата на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единични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групи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професии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от 2 до 9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клас</a:t>
            </a:r>
            <a:r>
              <a:rPr lang="ru-RU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от НКПД 2011 г., за период от 6 </a:t>
            </a:r>
            <a:r>
              <a:rPr lang="ru-RU" sz="20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месеца</a:t>
            </a:r>
            <a:endParaRPr lang="ru-RU" sz="20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да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заетост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полагащи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грижи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семейства и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увреждания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обучение за период от 6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6</a:t>
            </a:fld>
            <a:endParaRPr lang="bg-BG"/>
          </a:p>
        </p:txBody>
      </p:sp>
      <p:sp>
        <p:nvSpPr>
          <p:cNvPr id="6" name="Контейнер за долния колонтитул 3"/>
          <p:cNvSpPr txBox="1">
            <a:spLocks/>
          </p:cNvSpPr>
          <p:nvPr/>
        </p:nvSpPr>
        <p:spPr>
          <a:xfrm>
            <a:off x="467544" y="609329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документ е създаден в рамките на проект  №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-2.005-0048-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C02</a:t>
            </a:r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„Предоставяне на иновативни социални услуги за активно включване в община Смядово“,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социален фонд чрез Оперативна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„Развитие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човешките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2014-2020 г.</a:t>
            </a:r>
          </a:p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www.eufunds.bg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------------------------------------------------------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0648"/>
            <a:ext cx="4389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лавие 1"/>
          <p:cNvSpPr>
            <a:spLocks noGrp="1"/>
          </p:cNvSpPr>
          <p:nvPr>
            <p:ph type="title"/>
          </p:nvPr>
        </p:nvSpPr>
        <p:spPr>
          <a:xfrm>
            <a:off x="468313" y="1271588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по проекта (информация)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5. </a:t>
            </a:r>
            <a:r>
              <a:rPr lang="ru-RU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Адаптиране</a:t>
            </a:r>
            <a:r>
              <a:rPr lang="ru-RU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оборудване</a:t>
            </a:r>
            <a:r>
              <a:rPr lang="ru-RU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работно</a:t>
            </a:r>
            <a:r>
              <a:rPr lang="ru-RU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място</a:t>
            </a:r>
            <a:r>
              <a:rPr lang="ru-RU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лицата</a:t>
            </a:r>
            <a:r>
              <a:rPr lang="ru-RU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увреждания</a:t>
            </a:r>
            <a:endParaRPr lang="ru-RU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Социален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реализацията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Разкриване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нови работни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мяста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помещение и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закупуване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необходимото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 с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трайно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намалена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обичайна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среда;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Значително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финансовото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състояние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Ресоциализация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обичайната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среда;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социалният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лицето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заето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изпълняващо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съответни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и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носещо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отговорности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кариерно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лицето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професионалната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квалификация;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личен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 и успешна формула за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възможностите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работа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увреждания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чрез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изключително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положителен социален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местната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7</a:t>
            </a:fld>
            <a:endParaRPr lang="bg-BG"/>
          </a:p>
        </p:txBody>
      </p:sp>
      <p:sp>
        <p:nvSpPr>
          <p:cNvPr id="6" name="Контейнер за долния колонтитул 3"/>
          <p:cNvSpPr txBox="1">
            <a:spLocks/>
          </p:cNvSpPr>
          <p:nvPr/>
        </p:nvSpPr>
        <p:spPr>
          <a:xfrm>
            <a:off x="467544" y="609329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документ е създаден в рамките на проект  № 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BG05M9OP001-2.005-0048-C02</a:t>
            </a:r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„Предоставяне на иновативни социални услуги за активно включване в община Смядово“,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 се осъществява с финансовата подкрепа на Европейския социален фонд чрез Оперативна програма „Развитие на човешките ресурси” 2014-2020 г.</a:t>
            </a:r>
          </a:p>
          <a:p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 www.eufunds.bg ------------------------------------------------------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0648"/>
            <a:ext cx="4389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лавие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по проекта (информация)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Arial Black" panose="020B0A04020102020204" pitchFamily="34" charset="0"/>
              </a:rPr>
              <a:t>6. </a:t>
            </a:r>
            <a:r>
              <a:rPr lang="ru-RU" dirty="0" err="1" smtClean="0">
                <a:latin typeface="Arial Black" panose="020B0A04020102020204" pitchFamily="34" charset="0"/>
              </a:rPr>
              <a:t>Подобряване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достъпа</a:t>
            </a:r>
            <a:r>
              <a:rPr lang="ru-RU" dirty="0" smtClean="0">
                <a:latin typeface="Arial Black" panose="020B0A04020102020204" pitchFamily="34" charset="0"/>
              </a:rPr>
              <a:t> до </a:t>
            </a:r>
            <a:r>
              <a:rPr lang="ru-RU" dirty="0" err="1" smtClean="0">
                <a:latin typeface="Arial Black" panose="020B0A04020102020204" pitchFamily="34" charset="0"/>
              </a:rPr>
              <a:t>здравеопазване</a:t>
            </a:r>
            <a:r>
              <a:rPr lang="ru-RU" dirty="0" smtClean="0">
                <a:latin typeface="Arial Black" panose="020B0A04020102020204" pitchFamily="34" charset="0"/>
              </a:rPr>
              <a:t> и промоция на </a:t>
            </a:r>
            <a:r>
              <a:rPr lang="ru-RU" dirty="0" err="1" smtClean="0">
                <a:latin typeface="Arial Black" panose="020B0A04020102020204" pitchFamily="34" charset="0"/>
              </a:rPr>
              <a:t>здравето</a:t>
            </a:r>
            <a:r>
              <a:rPr lang="ru-RU" dirty="0" smtClean="0">
                <a:latin typeface="Arial Black" panose="020B0A04020102020204" pitchFamily="34" charset="0"/>
              </a:rPr>
              <a:t>, вкл. чрез </a:t>
            </a:r>
            <a:r>
              <a:rPr lang="ru-RU" dirty="0" err="1" smtClean="0">
                <a:latin typeface="Arial Black" panose="020B0A04020102020204" pitchFamily="34" charset="0"/>
              </a:rPr>
              <a:t>иновативни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междусекторни</a:t>
            </a:r>
            <a:r>
              <a:rPr lang="ru-RU" dirty="0" smtClean="0">
                <a:latin typeface="Arial Black" panose="020B0A04020102020204" pitchFamily="34" charset="0"/>
              </a:rPr>
              <a:t> услуги в </a:t>
            </a:r>
            <a:r>
              <a:rPr lang="ru-RU" dirty="0" err="1" smtClean="0">
                <a:latin typeface="Arial Black" panose="020B0A04020102020204" pitchFamily="34" charset="0"/>
              </a:rPr>
              <a:t>общността</a:t>
            </a:r>
            <a:r>
              <a:rPr lang="ru-RU" dirty="0" smtClean="0">
                <a:latin typeface="Arial Black" panose="020B0A04020102020204" pitchFamily="34" charset="0"/>
              </a:rPr>
              <a:t> и в </a:t>
            </a:r>
            <a:r>
              <a:rPr lang="ru-RU" dirty="0" err="1" smtClean="0">
                <a:latin typeface="Arial Black" panose="020B0A04020102020204" pitchFamily="34" charset="0"/>
              </a:rPr>
              <a:t>домашна</a:t>
            </a:r>
            <a:r>
              <a:rPr lang="ru-RU" dirty="0" smtClean="0">
                <a:latin typeface="Arial Black" panose="020B0A04020102020204" pitchFamily="34" charset="0"/>
              </a:rPr>
              <a:t> среда, </a:t>
            </a:r>
            <a:r>
              <a:rPr lang="ru-RU" dirty="0" err="1" smtClean="0">
                <a:latin typeface="Arial Black" panose="020B0A04020102020204" pitchFamily="34" charset="0"/>
              </a:rPr>
              <a:t>според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индивидуалните</a:t>
            </a:r>
            <a:r>
              <a:rPr lang="ru-RU" dirty="0" smtClean="0">
                <a:latin typeface="Arial Black" panose="020B0A04020102020204" pitchFamily="34" charset="0"/>
              </a:rPr>
              <a:t> потребности на </a:t>
            </a:r>
            <a:r>
              <a:rPr lang="ru-RU" dirty="0" err="1" smtClean="0">
                <a:latin typeface="Arial Black" panose="020B0A04020102020204" pitchFamily="34" charset="0"/>
              </a:rPr>
              <a:t>човека</a:t>
            </a:r>
            <a:r>
              <a:rPr lang="ru-RU" dirty="0" smtClean="0">
                <a:latin typeface="Arial Black" panose="020B0A04020102020204" pitchFamily="34" charset="0"/>
              </a:rPr>
              <a:t> с </a:t>
            </a:r>
            <a:r>
              <a:rPr lang="ru-RU" dirty="0" err="1" smtClean="0">
                <a:latin typeface="Arial Black" panose="020B0A04020102020204" pitchFamily="34" charset="0"/>
              </a:rPr>
              <a:t>увреждане</a:t>
            </a:r>
            <a:r>
              <a:rPr lang="ru-RU" dirty="0" smtClean="0">
                <a:latin typeface="Arial Black" panose="020B0A04020102020204" pitchFamily="34" charset="0"/>
              </a:rPr>
              <a:t> и чрез информационно-</a:t>
            </a:r>
            <a:r>
              <a:rPr lang="ru-RU" dirty="0" err="1" smtClean="0">
                <a:latin typeface="Arial Black" panose="020B0A04020102020204" pitchFamily="34" charset="0"/>
              </a:rPr>
              <a:t>образователни</a:t>
            </a:r>
            <a:r>
              <a:rPr lang="ru-RU" dirty="0" smtClean="0">
                <a:latin typeface="Arial Black" panose="020B0A04020102020204" pitchFamily="34" charset="0"/>
              </a:rPr>
              <a:t> и </a:t>
            </a:r>
            <a:r>
              <a:rPr lang="ru-RU" dirty="0" err="1" smtClean="0">
                <a:latin typeface="Arial Black" panose="020B0A04020102020204" pitchFamily="34" charset="0"/>
              </a:rPr>
              <a:t>здравно-консултативни</a:t>
            </a:r>
            <a:r>
              <a:rPr lang="ru-RU" dirty="0" smtClean="0">
                <a:latin typeface="Arial Black" panose="020B0A04020102020204" pitchFamily="34" charset="0"/>
              </a:rPr>
              <a:t> услуги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 на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здравеопазване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промоция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вкл. чрез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междусекторни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потребности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увреждане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чрез информационно-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здравно-консултативни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услуги. </a:t>
            </a: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8</a:t>
            </a:fld>
            <a:endParaRPr lang="bg-BG"/>
          </a:p>
        </p:txBody>
      </p:sp>
      <p:sp>
        <p:nvSpPr>
          <p:cNvPr id="6" name="Контейнер за долния колонтитул 3"/>
          <p:cNvSpPr txBox="1">
            <a:spLocks/>
          </p:cNvSpPr>
          <p:nvPr/>
        </p:nvSpPr>
        <p:spPr>
          <a:xfrm>
            <a:off x="467544" y="609329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документ е създаден в рамките на проект  №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BG05M9OP001-2.005-0048-C02</a:t>
            </a:r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„Предоставяне на иновативни социални услуги за активно включване в община Смядово“,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финансовата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социален фонд чрез Оперативна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„Развитие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човешките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2014-2020 г.</a:t>
            </a:r>
          </a:p>
          <a:p>
            <a:r>
              <a:rPr lang="bg-B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 www.eufunds.bg ------------------------------------------------------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0648"/>
            <a:ext cx="4389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лавие 1"/>
          <p:cNvSpPr>
            <a:spLocks noGrp="1"/>
          </p:cNvSpPr>
          <p:nvPr>
            <p:ph type="title"/>
          </p:nvPr>
        </p:nvSpPr>
        <p:spPr>
          <a:xfrm>
            <a:off x="468313" y="1271588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по проекта (информация)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dirty="0" smtClean="0">
                <a:latin typeface="Arial Black" panose="020B0A04020102020204" pitchFamily="34" charset="0"/>
              </a:rPr>
              <a:t>7. </a:t>
            </a:r>
            <a:r>
              <a:rPr lang="ru-RU" dirty="0" err="1" smtClean="0">
                <a:latin typeface="Arial Black" panose="020B0A04020102020204" pitchFamily="34" charset="0"/>
              </a:rPr>
              <a:t>Разкриване</a:t>
            </a:r>
            <a:r>
              <a:rPr lang="ru-RU" dirty="0" smtClean="0">
                <a:latin typeface="Arial Black" panose="020B0A04020102020204" pitchFamily="34" charset="0"/>
              </a:rPr>
              <a:t> на </a:t>
            </a:r>
            <a:r>
              <a:rPr lang="ru-RU" dirty="0" err="1" smtClean="0">
                <a:latin typeface="Arial Black" panose="020B0A04020102020204" pitchFamily="34" charset="0"/>
              </a:rPr>
              <a:t>Център</a:t>
            </a:r>
            <a:r>
              <a:rPr lang="ru-RU" dirty="0" smtClean="0">
                <a:latin typeface="Arial Black" panose="020B0A04020102020204" pitchFamily="34" charset="0"/>
              </a:rPr>
              <a:t> за </a:t>
            </a:r>
            <a:r>
              <a:rPr lang="ru-RU" dirty="0" err="1" smtClean="0">
                <a:latin typeface="Arial Black" panose="020B0A04020102020204" pitchFamily="34" charset="0"/>
              </a:rPr>
              <a:t>социална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рехабилитация</a:t>
            </a:r>
            <a:r>
              <a:rPr lang="ru-RU" dirty="0" smtClean="0">
                <a:latin typeface="Arial Black" panose="020B0A04020102020204" pitchFamily="34" charset="0"/>
              </a:rPr>
              <a:t> и интеграция в гр. </a:t>
            </a:r>
            <a:r>
              <a:rPr lang="ru-RU" dirty="0" err="1" smtClean="0">
                <a:latin typeface="Arial Black" panose="020B0A04020102020204" pitchFamily="34" charset="0"/>
              </a:rPr>
              <a:t>Смядово</a:t>
            </a:r>
            <a:r>
              <a:rPr lang="ru-RU" dirty="0" smtClean="0">
                <a:latin typeface="Arial Black" panose="020B0A04020102020204" pitchFamily="34" charset="0"/>
              </a:rPr>
              <a:t>, общ. </a:t>
            </a:r>
            <a:r>
              <a:rPr lang="ru-RU" dirty="0" err="1" smtClean="0">
                <a:latin typeface="Arial Black" panose="020B0A04020102020204" pitchFamily="34" charset="0"/>
              </a:rPr>
              <a:t>Смядово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 Black" panose="020B0A04020102020204" pitchFamily="34" charset="0"/>
              </a:rPr>
              <a:t>8. </a:t>
            </a:r>
            <a:r>
              <a:rPr lang="ru-RU" dirty="0" err="1">
                <a:latin typeface="Arial Black" panose="020B0A04020102020204" pitchFamily="34" charset="0"/>
              </a:rPr>
              <a:t>Разкриване</a:t>
            </a:r>
            <a:r>
              <a:rPr lang="ru-RU" dirty="0">
                <a:latin typeface="Arial Black" panose="020B0A04020102020204" pitchFamily="34" charset="0"/>
              </a:rPr>
              <a:t> на </a:t>
            </a:r>
            <a:r>
              <a:rPr lang="ru-RU" dirty="0" err="1">
                <a:latin typeface="Arial Black" panose="020B0A04020102020204" pitchFamily="34" charset="0"/>
              </a:rPr>
              <a:t>социална</a:t>
            </a:r>
            <a:r>
              <a:rPr lang="ru-RU" dirty="0">
                <a:latin typeface="Arial Black" panose="020B0A04020102020204" pitchFamily="34" charset="0"/>
              </a:rPr>
              <a:t> услуга в </a:t>
            </a:r>
            <a:r>
              <a:rPr lang="ru-RU" dirty="0" err="1">
                <a:latin typeface="Arial Black" panose="020B0A04020102020204" pitchFamily="34" charset="0"/>
              </a:rPr>
              <a:t>общността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«</a:t>
            </a:r>
            <a:r>
              <a:rPr lang="ru-RU" dirty="0" err="1" smtClean="0">
                <a:latin typeface="Arial Black" panose="020B0A04020102020204" pitchFamily="34" charset="0"/>
              </a:rPr>
              <a:t>Личен</a:t>
            </a:r>
            <a:r>
              <a:rPr lang="ru-RU" dirty="0" smtClean="0">
                <a:latin typeface="Arial Black" panose="020B0A04020102020204" pitchFamily="34" charset="0"/>
              </a:rPr>
              <a:t> ассистент»</a:t>
            </a:r>
          </a:p>
          <a:p>
            <a:pPr marL="0" indent="0" algn="just">
              <a:buNone/>
            </a:pPr>
            <a:r>
              <a:rPr lang="ru-RU" dirty="0" smtClean="0">
                <a:latin typeface="Arial Black" panose="020B0A04020102020204" pitchFamily="34" charset="0"/>
              </a:rPr>
              <a:t>9. </a:t>
            </a:r>
            <a:r>
              <a:rPr lang="ru-RU" dirty="0" err="1" smtClean="0">
                <a:latin typeface="Arial Black" panose="020B0A04020102020204" pitchFamily="34" charset="0"/>
              </a:rPr>
              <a:t>Разкриване</a:t>
            </a:r>
            <a:r>
              <a:rPr lang="ru-RU" dirty="0" smtClean="0">
                <a:latin typeface="Arial Black" panose="020B0A04020102020204" pitchFamily="34" charset="0"/>
              </a:rPr>
              <a:t> на </a:t>
            </a:r>
            <a:r>
              <a:rPr lang="ru-RU" dirty="0" err="1" smtClean="0">
                <a:latin typeface="Arial Black" panose="020B0A04020102020204" pitchFamily="34" charset="0"/>
              </a:rPr>
              <a:t>социална</a:t>
            </a:r>
            <a:r>
              <a:rPr lang="ru-RU" dirty="0" smtClean="0">
                <a:latin typeface="Arial Black" panose="020B0A04020102020204" pitchFamily="34" charset="0"/>
              </a:rPr>
              <a:t> услуга в </a:t>
            </a:r>
            <a:r>
              <a:rPr lang="ru-RU" dirty="0" err="1" smtClean="0">
                <a:latin typeface="Arial Black" panose="020B0A04020102020204" pitchFamily="34" charset="0"/>
              </a:rPr>
              <a:t>общността</a:t>
            </a:r>
            <a:r>
              <a:rPr lang="ru-RU" dirty="0" smtClean="0">
                <a:latin typeface="Arial Black" panose="020B0A04020102020204" pitchFamily="34" charset="0"/>
              </a:rPr>
              <a:t> "Социален </a:t>
            </a:r>
            <a:r>
              <a:rPr lang="ru-RU" dirty="0" err="1" smtClean="0">
                <a:latin typeface="Arial Black" panose="020B0A04020102020204" pitchFamily="34" charset="0"/>
              </a:rPr>
              <a:t>асистент</a:t>
            </a:r>
            <a:r>
              <a:rPr lang="ru-RU" dirty="0" smtClean="0">
                <a:latin typeface="Arial Black" panose="020B0A04020102020204" pitchFamily="34" charset="0"/>
              </a:rPr>
              <a:t>"</a:t>
            </a:r>
            <a:endParaRPr lang="bg-BG" dirty="0">
              <a:latin typeface="Arial Black" panose="020B0A04020102020204" pitchFamily="34" charset="0"/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9958A-4244-4B77-9C84-5A0148CABAB7}" type="slidenum">
              <a:rPr lang="bg-BG" smtClean="0"/>
              <a:t>9</a:t>
            </a:fld>
            <a:endParaRPr lang="bg-BG"/>
          </a:p>
        </p:txBody>
      </p:sp>
      <p:sp>
        <p:nvSpPr>
          <p:cNvPr id="6" name="Контейнер за долния колонтитул 3"/>
          <p:cNvSpPr txBox="1">
            <a:spLocks/>
          </p:cNvSpPr>
          <p:nvPr/>
        </p:nvSpPr>
        <p:spPr>
          <a:xfrm>
            <a:off x="467544" y="6093296"/>
            <a:ext cx="828092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bg-BG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 документ е създаден в рамките на проект  № 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BG05M9OP001-2.005-0048-C02</a:t>
            </a:r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„Предоставяне на иновативни социални услуги за активно включване в община Смядово“,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 се осъществява с финансовата подкрепа на Европейския социален фонд чрез Оперативна програма „Развитие на човешките ресурси” 2014-2020 г.</a:t>
            </a:r>
          </a:p>
          <a:p>
            <a:r>
              <a:rPr lang="bg-BG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 www.eufunds.bg ------------------------------------------------------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60648"/>
            <a:ext cx="43894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лавие 1"/>
          <p:cNvSpPr>
            <a:spLocks noGrp="1"/>
          </p:cNvSpPr>
          <p:nvPr>
            <p:ph type="title"/>
          </p:nvPr>
        </p:nvSpPr>
        <p:spPr>
          <a:xfrm>
            <a:off x="493204" y="1124744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 по проекта (информация)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1553</Words>
  <Application>Microsoft Office PowerPoint</Application>
  <PresentationFormat>Презентация на цял екран (4:3)</PresentationFormat>
  <Paragraphs>97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тема</vt:lpstr>
      <vt:lpstr>ОПЕРАТИВНА ПРОГРАМА РАЗВИТИЕ НА ЧОВЕШКИТЕ РЕСУРСИ 2014 - 2020</vt:lpstr>
      <vt:lpstr>Презентация на PowerPoint</vt:lpstr>
      <vt:lpstr>Презентация на PowerPoint</vt:lpstr>
      <vt:lpstr>Дейности по проекта (информация)</vt:lpstr>
      <vt:lpstr>Дейности по проекта (информация)</vt:lpstr>
      <vt:lpstr>Дейности по проекта (информация)</vt:lpstr>
      <vt:lpstr>Дейности по проекта (информация)</vt:lpstr>
      <vt:lpstr>Дейности по проекта (информация)</vt:lpstr>
      <vt:lpstr>Дейности по проекта (информация)</vt:lpstr>
      <vt:lpstr>Дейности по проекта (информация)</vt:lpstr>
      <vt:lpstr>Целеви групи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инж. Камелия Недялкова Русева</cp:lastModifiedBy>
  <cp:revision>35</cp:revision>
  <cp:lastPrinted>2017-12-11T11:53:22Z</cp:lastPrinted>
  <dcterms:created xsi:type="dcterms:W3CDTF">2017-12-07T17:27:03Z</dcterms:created>
  <dcterms:modified xsi:type="dcterms:W3CDTF">2017-12-11T12:17:08Z</dcterms:modified>
</cp:coreProperties>
</file>